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316" r:id="rId8"/>
    <p:sldId id="317" r:id="rId9"/>
    <p:sldId id="318" r:id="rId10"/>
    <p:sldId id="319" r:id="rId11"/>
    <p:sldId id="321" r:id="rId12"/>
    <p:sldId id="322" r:id="rId13"/>
    <p:sldId id="320" r:id="rId14"/>
    <p:sldId id="324" r:id="rId15"/>
    <p:sldId id="323" r:id="rId16"/>
    <p:sldId id="325" r:id="rId17"/>
    <p:sldId id="326" r:id="rId18"/>
    <p:sldId id="327" r:id="rId19"/>
    <p:sldId id="328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71" r:id="rId34"/>
    <p:sldId id="342" r:id="rId35"/>
    <p:sldId id="387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70" r:id="rId54"/>
    <p:sldId id="362" r:id="rId55"/>
    <p:sldId id="363" r:id="rId56"/>
    <p:sldId id="364" r:id="rId57"/>
    <p:sldId id="365" r:id="rId58"/>
    <p:sldId id="368" r:id="rId59"/>
    <p:sldId id="367" r:id="rId60"/>
  </p:sldIdLst>
  <p:sldSz cx="18288000" cy="10287000"/>
  <p:notesSz cx="9144000" cy="6858000"/>
  <p:embeddedFontLst>
    <p:embeddedFont>
      <p:font typeface="Open Sans Bold" panose="020B0604020202020204" charset="0"/>
      <p:regular r:id="rId62"/>
      <p:bold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Decalotype Bold" panose="020B0604020202020204" charset="0"/>
      <p:regular r:id="rId68"/>
    </p:embeddedFont>
    <p:embeddedFont>
      <p:font typeface="Decalotype" panose="020B0604020202020204" charset="0"/>
      <p:regular r:id="rId69"/>
    </p:embeddedFont>
    <p:embeddedFont>
      <p:font typeface="DM Sans Bold" panose="020B0604020202020204" charset="0"/>
      <p:regular r:id="rId70"/>
    </p:embeddedFont>
    <p:embeddedFont>
      <p:font typeface="Gochi Hand" panose="020B0604020202020204" charset="0"/>
      <p:regular r:id="rId71"/>
    </p:embeddedFont>
    <p:embeddedFont>
      <p:font typeface="Open Sans" panose="020B0604020202020204" charset="0"/>
      <p:regular r:id="rId72"/>
      <p:bold r:id="rId73"/>
      <p:italic r:id="rId74"/>
      <p:boldItalic r:id="rId75"/>
    </p:embeddedFont>
    <p:embeddedFont>
      <p:font typeface="Inter Bold" panose="020B0604020202020204" charset="0"/>
      <p:regular r:id="rId76"/>
    </p:embeddedFont>
    <p:embeddedFont>
      <p:font typeface="TT Commons Pro" panose="020B0604020202020204" charset="0"/>
      <p:regular r:id="rId77"/>
    </p:embeddedFont>
    <p:embeddedFont>
      <p:font typeface="Aileron" panose="020B0604020202020204" charset="0"/>
      <p:regular r:id="rId78"/>
    </p:embeddedFont>
    <p:embeddedFont>
      <p:font typeface="Agrandir Ultra-Bold" panose="020B0604020202020204" charset="0"/>
      <p:regular r:id="rId79"/>
    </p:embeddedFont>
    <p:embeddedFont>
      <p:font typeface="Aileron Bold" panose="020B0604020202020204" charset="0"/>
      <p:regular r:id="rId80"/>
    </p:embeddedFont>
    <p:embeddedFont>
      <p:font typeface="Public Sans Bold" panose="020B0604020202020204" charset="0"/>
      <p:regular r:id="rId81"/>
    </p:embeddedFont>
    <p:embeddedFont>
      <p:font typeface="DM Sans" panose="020B0604020202020204" charset="0"/>
      <p:regular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B37"/>
    <a:srgbClr val="FF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0157" autoAdjust="0"/>
  </p:normalViewPr>
  <p:slideViewPr>
    <p:cSldViewPr>
      <p:cViewPr varScale="1">
        <p:scale>
          <a:sx n="41" d="100"/>
          <a:sy n="41" d="100"/>
        </p:scale>
        <p:origin x="820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3.fntdata"/><Relationship Id="rId79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80" Type="http://schemas.openxmlformats.org/officeDocument/2006/relationships/font" Target="fonts/font19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font" Target="fonts/font14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font" Target="fonts/font17.fntdata"/><Relationship Id="rId81" Type="http://schemas.openxmlformats.org/officeDocument/2006/relationships/font" Target="fonts/font20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5.fntdata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5.fntdata"/><Relationship Id="rId61" Type="http://schemas.openxmlformats.org/officeDocument/2006/relationships/notesMaster" Target="notesMasters/notesMaster1.xml"/><Relationship Id="rId8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18.05.2024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588659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9642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914558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18227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5552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49139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767192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573503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4699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90003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5849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599147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3218598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70741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85416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29887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35965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8698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435643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175187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9534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25694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779144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612413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4258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9276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62263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37854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7813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56385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0696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5739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9157490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51411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Fin Data</a:t>
            </a:r>
          </a:p>
          <a:p>
            <a:r>
              <a:rPr lang="en-US"/>
              <a:t>Prioritization issue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6792828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680332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707126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527604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707127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37848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44668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762453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6462422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0171965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 smtClean="0"/>
              <a:t>CoE</a:t>
            </a:r>
            <a:r>
              <a:rPr lang="en-US" dirty="0" smtClean="0"/>
              <a:t> is giving guidance, providing tools, practices and methods. They are coaching the managers, the program managers, the Product owners. </a:t>
            </a:r>
          </a:p>
          <a:p>
            <a:endParaRPr lang="en-US" dirty="0" smtClean="0"/>
          </a:p>
          <a:p>
            <a:r>
              <a:rPr lang="en-US" dirty="0" smtClean="0"/>
              <a:t>And another</a:t>
            </a:r>
            <a:r>
              <a:rPr lang="en-US" baseline="0" dirty="0" smtClean="0"/>
              <a:t> part the Center of Excellence is focusing on is the Feeling pillar. T</a:t>
            </a:r>
            <a:r>
              <a:rPr lang="en-US" dirty="0" smtClean="0"/>
              <a:t>hey are providing a safety place, promoting a Freethinking environment, where people can express themselves, bring ideas, debate and question the status quo.</a:t>
            </a:r>
          </a:p>
          <a:p>
            <a:r>
              <a:rPr lang="en-US" dirty="0" smtClean="0"/>
              <a:t> </a:t>
            </a:r>
          </a:p>
          <a:p>
            <a:r>
              <a:rPr lang="en-US" dirty="0" err="1" smtClean="0"/>
              <a:t>CoE</a:t>
            </a:r>
            <a:r>
              <a:rPr lang="en-US" dirty="0" smtClean="0"/>
              <a:t> is fostering the 3 pillars Process, Content, Feeling. </a:t>
            </a:r>
          </a:p>
          <a:p>
            <a:endParaRPr lang="en-US" dirty="0" smtClean="0"/>
          </a:p>
          <a:p>
            <a:r>
              <a:rPr lang="en-US" dirty="0" smtClean="0"/>
              <a:t>Bringing guidance with Disciplined Agile.</a:t>
            </a:r>
          </a:p>
          <a:p>
            <a:r>
              <a:rPr lang="en-US" dirty="0" smtClean="0"/>
              <a:t>Coaching teams, managers, program managers when they are facing issues. And ensuring the safety place.</a:t>
            </a:r>
          </a:p>
          <a:p>
            <a:endParaRPr lang="fr-CH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And that's what they are advocating for within the communities. Ensuring the culture aspect in the </a:t>
            </a:r>
            <a:r>
              <a:rPr lang="en-US" dirty="0" err="1" smtClean="0"/>
              <a:t>CoP.</a:t>
            </a:r>
            <a:r>
              <a:rPr lang="en-US" dirty="0" smtClean="0"/>
              <a:t> psychological safety.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Process awareness</a:t>
            </a:r>
          </a:p>
          <a:p>
            <a:endParaRPr lang="en-US" dirty="0" smtClean="0"/>
          </a:p>
          <a:p>
            <a:r>
              <a:rPr lang="en-US" dirty="0" smtClean="0"/>
              <a:t>Knowledge base</a:t>
            </a:r>
          </a:p>
          <a:p>
            <a:endParaRPr lang="en-US" dirty="0" smtClean="0"/>
          </a:p>
          <a:p>
            <a:r>
              <a:rPr lang="en-US" dirty="0" smtClean="0"/>
              <a:t>Content</a:t>
            </a:r>
          </a:p>
          <a:p>
            <a:r>
              <a:rPr lang="en-US" dirty="0" smtClean="0"/>
              <a:t>Feeling </a:t>
            </a:r>
          </a:p>
          <a:p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547770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7488461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CH" dirty="0" smtClean="0"/>
              <a:t>La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072657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0334213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08432386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613665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4675" y="384175"/>
            <a:ext cx="3422650" cy="19256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0811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273779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4279211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6684" y="0"/>
            <a:ext cx="52832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4675" y="384175"/>
            <a:ext cx="3422650" cy="1925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2438400"/>
            <a:ext cx="9753600" cy="231100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6684" y="4876800"/>
            <a:ext cx="5283200" cy="25598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60348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jpeg"/><Relationship Id="rId4" Type="http://schemas.openxmlformats.org/officeDocument/2006/relationships/image" Target="../media/image29.jpeg"/><Relationship Id="rId9" Type="http://schemas.openxmlformats.org/officeDocument/2006/relationships/image" Target="../media/image4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13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70.sv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svg"/><Relationship Id="rId11" Type="http://schemas.openxmlformats.org/officeDocument/2006/relationships/image" Target="../media/image52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68.svg"/><Relationship Id="rId4" Type="http://schemas.openxmlformats.org/officeDocument/2006/relationships/image" Target="../media/image62.svg"/><Relationship Id="rId9" Type="http://schemas.openxmlformats.org/officeDocument/2006/relationships/image" Target="../media/image51.png"/><Relationship Id="rId14" Type="http://schemas.openxmlformats.org/officeDocument/2006/relationships/image" Target="../media/image72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5.png"/><Relationship Id="rId7" Type="http://schemas.openxmlformats.org/officeDocument/2006/relationships/image" Target="../media/image66.sv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72.svg"/><Relationship Id="rId5" Type="http://schemas.openxmlformats.org/officeDocument/2006/relationships/image" Target="../media/image77.svg"/><Relationship Id="rId10" Type="http://schemas.openxmlformats.org/officeDocument/2006/relationships/image" Target="../media/image53.png"/><Relationship Id="rId4" Type="http://schemas.openxmlformats.org/officeDocument/2006/relationships/image" Target="../media/image56.png"/><Relationship Id="rId9" Type="http://schemas.openxmlformats.org/officeDocument/2006/relationships/image" Target="../media/image7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sv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2.png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7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sv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03.sv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NULL" TargetMode="External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01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svg"/><Relationship Id="rId26" Type="http://schemas.openxmlformats.org/officeDocument/2006/relationships/image" Target="../media/image22.svg"/><Relationship Id="rId3" Type="http://schemas.microsoft.com/office/2007/relationships/media" Target="../media/media3.mp3"/><Relationship Id="rId34" Type="http://schemas.openxmlformats.org/officeDocument/2006/relationships/image" Target="../media/image26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8.png"/><Relationship Id="rId25" Type="http://schemas.openxmlformats.org/officeDocument/2006/relationships/image" Target="../media/image20.png"/><Relationship Id="rId33" Type="http://schemas.openxmlformats.org/officeDocument/2006/relationships/image" Target="../media/image26.svg"/><Relationship Id="rId17" Type="http://schemas.openxmlformats.org/officeDocument/2006/relationships/image" Target="../media/image32.svg"/><Relationship Id="rId38" Type="http://schemas.openxmlformats.org/officeDocument/2006/relationships/image" Target="../media/image15.png"/><Relationship Id="rId2" Type="http://schemas.microsoft.com/office/2007/relationships/media" Target="../media/media2.mp3"/><Relationship Id="rId20" Type="http://schemas.openxmlformats.org/officeDocument/2006/relationships/image" Target="../media/image34.svg"/><Relationship Id="rId29" Type="http://schemas.openxmlformats.org/officeDocument/2006/relationships/image" Target="../media/image23.png"/><Relationship Id="rId1" Type="http://schemas.openxmlformats.org/officeDocument/2006/relationships/audio" Target="NULL" TargetMode="External"/><Relationship Id="rId6" Type="http://schemas.microsoft.com/office/2007/relationships/media" Target="../media/media5.mp3"/><Relationship Id="rId11" Type="http://schemas.openxmlformats.org/officeDocument/2006/relationships/image" Target="../media/image6.png"/><Relationship Id="rId24" Type="http://schemas.openxmlformats.org/officeDocument/2006/relationships/image" Target="../media/image38.svg"/><Relationship Id="rId32" Type="http://schemas.openxmlformats.org/officeDocument/2006/relationships/image" Target="../media/image25.png"/><Relationship Id="rId37" Type="http://schemas.openxmlformats.org/officeDocument/2006/relationships/image" Target="../media/image28.jpeg"/><Relationship Id="rId5" Type="http://schemas.openxmlformats.org/officeDocument/2006/relationships/audio" Target="../media/media4.mp3"/><Relationship Id="rId15" Type="http://schemas.openxmlformats.org/officeDocument/2006/relationships/image" Target="../media/image30.svg"/><Relationship Id="rId28" Type="http://schemas.openxmlformats.org/officeDocument/2006/relationships/image" Target="../media/image22.png"/><Relationship Id="rId36" Type="http://schemas.openxmlformats.org/officeDocument/2006/relationships/image" Target="../media/image27.png"/><Relationship Id="rId10" Type="http://schemas.openxmlformats.org/officeDocument/2006/relationships/image" Target="../media/image17.jpeg"/><Relationship Id="rId31" Type="http://schemas.openxmlformats.org/officeDocument/2006/relationships/image" Target="../media/image24.png"/><Relationship Id="rId4" Type="http://schemas.microsoft.com/office/2007/relationships/media" Target="../media/media4.mp3"/><Relationship Id="rId9" Type="http://schemas.openxmlformats.org/officeDocument/2006/relationships/image" Target="../media/image1.jpeg"/><Relationship Id="rId14" Type="http://schemas.openxmlformats.org/officeDocument/2006/relationships/image" Target="../media/image19.png"/><Relationship Id="rId27" Type="http://schemas.openxmlformats.org/officeDocument/2006/relationships/image" Target="../media/image21.png"/><Relationship Id="rId30" Type="http://schemas.openxmlformats.org/officeDocument/2006/relationships/image" Target="../media/image40.svg"/><Relationship Id="rId22" Type="http://schemas.openxmlformats.org/officeDocument/2006/relationships/image" Target="../media/image36.svg"/><Relationship Id="rId35" Type="http://schemas.openxmlformats.org/officeDocument/2006/relationships/image" Target="../media/image28.svg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2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34898" y="1163618"/>
            <a:ext cx="3686043" cy="6530397"/>
          </a:xfrm>
          <a:custGeom>
            <a:avLst/>
            <a:gdLst/>
            <a:ahLst/>
            <a:cxnLst/>
            <a:rect l="l" t="t" r="r" b="b"/>
            <a:pathLst>
              <a:path w="3686043" h="6530397">
                <a:moveTo>
                  <a:pt x="0" y="0"/>
                </a:moveTo>
                <a:lnTo>
                  <a:pt x="3686043" y="0"/>
                </a:lnTo>
                <a:lnTo>
                  <a:pt x="3686043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582" r="-38582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780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335786" y="1711978"/>
            <a:ext cx="4254345" cy="5163840"/>
          </a:xfrm>
          <a:custGeom>
            <a:avLst/>
            <a:gdLst/>
            <a:ahLst/>
            <a:cxnLst/>
            <a:rect l="l" t="t" r="r" b="b"/>
            <a:pathLst>
              <a:path w="4254345" h="5163840">
                <a:moveTo>
                  <a:pt x="0" y="0"/>
                </a:moveTo>
                <a:lnTo>
                  <a:pt x="4254345" y="0"/>
                </a:lnTo>
                <a:lnTo>
                  <a:pt x="4254345" y="5163841"/>
                </a:lnTo>
                <a:lnTo>
                  <a:pt x="0" y="51638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689" r="-10689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5735266" y="1028700"/>
            <a:ext cx="4473010" cy="6530397"/>
          </a:xfrm>
          <a:custGeom>
            <a:avLst/>
            <a:gdLst/>
            <a:ahLst/>
            <a:cxnLst/>
            <a:rect l="l" t="t" r="r" b="b"/>
            <a:pathLst>
              <a:path w="4473010" h="6530397">
                <a:moveTo>
                  <a:pt x="0" y="0"/>
                </a:moveTo>
                <a:lnTo>
                  <a:pt x="4473010" y="0"/>
                </a:lnTo>
                <a:lnTo>
                  <a:pt x="4473010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8321" r="-17674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grpSp>
        <p:nvGrpSpPr>
          <p:cNvPr id="7" name="Group 7"/>
          <p:cNvGrpSpPr/>
          <p:nvPr/>
        </p:nvGrpSpPr>
        <p:grpSpPr>
          <a:xfrm>
            <a:off x="2505876" y="4740216"/>
            <a:ext cx="7283438" cy="2299113"/>
            <a:chOff x="0" y="0"/>
            <a:chExt cx="1918272" cy="6055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18272" cy="605528"/>
            </a:xfrm>
            <a:custGeom>
              <a:avLst/>
              <a:gdLst/>
              <a:ahLst/>
              <a:cxnLst/>
              <a:rect l="l" t="t" r="r" b="b"/>
              <a:pathLst>
                <a:path w="1918272" h="605528">
                  <a:moveTo>
                    <a:pt x="20196" y="0"/>
                  </a:moveTo>
                  <a:lnTo>
                    <a:pt x="1898076" y="0"/>
                  </a:lnTo>
                  <a:cubicBezTo>
                    <a:pt x="1909230" y="0"/>
                    <a:pt x="1918272" y="9042"/>
                    <a:pt x="1918272" y="20196"/>
                  </a:cubicBezTo>
                  <a:lnTo>
                    <a:pt x="1918272" y="585332"/>
                  </a:lnTo>
                  <a:cubicBezTo>
                    <a:pt x="1918272" y="596486"/>
                    <a:pt x="1909230" y="605528"/>
                    <a:pt x="1898076" y="605528"/>
                  </a:cubicBezTo>
                  <a:lnTo>
                    <a:pt x="20196" y="605528"/>
                  </a:lnTo>
                  <a:cubicBezTo>
                    <a:pt x="9042" y="605528"/>
                    <a:pt x="0" y="596486"/>
                    <a:pt x="0" y="585332"/>
                  </a:cubicBezTo>
                  <a:lnTo>
                    <a:pt x="0" y="20196"/>
                  </a:lnTo>
                  <a:cubicBezTo>
                    <a:pt x="0" y="9042"/>
                    <a:pt x="9042" y="0"/>
                    <a:pt x="201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1918272" cy="7103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FFFFFF"/>
                  </a:solidFill>
                  <a:latin typeface="Open Sans"/>
                </a:rPr>
                <a:t>3 Agile strategies for </a:t>
              </a:r>
              <a:r>
                <a:rPr lang="en-US" sz="5000" dirty="0" smtClean="0">
                  <a:solidFill>
                    <a:srgbClr val="FFFFFF"/>
                  </a:solidFill>
                  <a:latin typeface="Open Sans"/>
                </a:rPr>
                <a:t>transforming your </a:t>
              </a:r>
              <a:r>
                <a:rPr lang="en-US" sz="5000" dirty="0" smtClean="0">
                  <a:solidFill>
                    <a:srgbClr val="FFFFFF"/>
                  </a:solidFill>
                  <a:latin typeface="Open Sans"/>
                </a:rPr>
                <a:t>workplace</a:t>
              </a:r>
              <a:endParaRPr lang="en-US" sz="5000" dirty="0">
                <a:solidFill>
                  <a:srgbClr val="FFFFFF"/>
                </a:solidFill>
                <a:latin typeface="Open Sans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273" t="-33913" r="-472110" b="-4032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335786" y="7001229"/>
            <a:ext cx="3732268" cy="38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282"/>
              </a:lnSpc>
              <a:spcBef>
                <a:spcPct val="0"/>
              </a:spcBef>
            </a:pPr>
            <a:r>
              <a:rPr lang="en-US" sz="2344" spc="204">
                <a:solidFill>
                  <a:srgbClr val="FFFFFF"/>
                </a:solidFill>
                <a:latin typeface="Open Sans"/>
              </a:rPr>
              <a:t>25th of April, 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73192" y="3608003"/>
            <a:ext cx="6348805" cy="8891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92"/>
              </a:lnSpc>
              <a:spcBef>
                <a:spcPct val="0"/>
              </a:spcBef>
            </a:pPr>
            <a:r>
              <a:rPr lang="en-US" sz="6265" spc="62" dirty="0" smtClean="0">
                <a:solidFill>
                  <a:srgbClr val="FFFFFF"/>
                </a:solidFill>
                <a:latin typeface="Decalotype Bold"/>
              </a:rPr>
              <a:t>SECRET</a:t>
            </a:r>
            <a:endParaRPr lang="en-US" sz="6265" spc="62" dirty="0">
              <a:solidFill>
                <a:srgbClr val="FFFFFF"/>
              </a:solidFill>
              <a:latin typeface="Decalotyp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439498" y="2091640"/>
            <a:ext cx="7607936" cy="137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07"/>
              </a:lnSpc>
              <a:spcBef>
                <a:spcPct val="0"/>
              </a:spcBef>
            </a:pPr>
            <a:r>
              <a:rPr lang="en-US" sz="9642" spc="96" dirty="0" smtClean="0">
                <a:solidFill>
                  <a:srgbClr val="FFFFFF"/>
                </a:solidFill>
                <a:latin typeface="Decalotype Bold"/>
              </a:rPr>
              <a:t>Sophie’s story</a:t>
            </a:r>
            <a:endParaRPr lang="en-US" sz="9642" spc="96" dirty="0">
              <a:solidFill>
                <a:srgbClr val="FFFFFF"/>
              </a:solidFill>
              <a:latin typeface="Decalotyp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15894152" cy="7080821"/>
          </a:xfrm>
          <a:custGeom>
            <a:avLst/>
            <a:gdLst/>
            <a:ahLst/>
            <a:cxnLst/>
            <a:rect l="l" t="t" r="r" b="b"/>
            <a:pathLst>
              <a:path w="15894152" h="7080821">
                <a:moveTo>
                  <a:pt x="0" y="0"/>
                </a:moveTo>
                <a:lnTo>
                  <a:pt x="15894152" y="0"/>
                </a:lnTo>
                <a:lnTo>
                  <a:pt x="15894152" y="7080821"/>
                </a:lnTo>
                <a:lnTo>
                  <a:pt x="0" y="7080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327" b="-41224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 rot="1181538">
            <a:off x="11329569" y="3375369"/>
            <a:ext cx="6811624" cy="2053562"/>
          </a:xfrm>
          <a:custGeom>
            <a:avLst/>
            <a:gdLst/>
            <a:ahLst/>
            <a:cxnLst/>
            <a:rect l="l" t="t" r="r" b="b"/>
            <a:pathLst>
              <a:path w="6811624" h="2053562">
                <a:moveTo>
                  <a:pt x="0" y="0"/>
                </a:moveTo>
                <a:lnTo>
                  <a:pt x="6811624" y="0"/>
                </a:lnTo>
                <a:lnTo>
                  <a:pt x="6811624" y="2053562"/>
                </a:lnTo>
                <a:lnTo>
                  <a:pt x="0" y="20535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208" b="-512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8159348" y="6163224"/>
            <a:ext cx="1280188" cy="1280188"/>
          </a:xfrm>
          <a:custGeom>
            <a:avLst/>
            <a:gdLst/>
            <a:ahLst/>
            <a:cxnLst/>
            <a:rect l="l" t="t" r="r" b="b"/>
            <a:pathLst>
              <a:path w="1280188" h="1280188">
                <a:moveTo>
                  <a:pt x="0" y="0"/>
                </a:moveTo>
                <a:lnTo>
                  <a:pt x="1280188" y="0"/>
                </a:lnTo>
                <a:lnTo>
                  <a:pt x="1280188" y="1280187"/>
                </a:lnTo>
                <a:lnTo>
                  <a:pt x="0" y="12801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794721" y="1520290"/>
            <a:ext cx="10892810" cy="3048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9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4" b="0" i="0" u="none" strike="noStrike" kern="1200" cap="none" spc="71" normalizeH="0" baseline="0" noProof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True business agility comes from freedom, not frameworks.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9318" y="6371342"/>
            <a:ext cx="5714766" cy="67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347" normalizeH="0" baseline="0" noProof="0" dirty="0" smtClean="0">
                <a:ln>
                  <a:noFill/>
                </a:ln>
                <a:solidFill>
                  <a:srgbClr val="292524"/>
                </a:solidFill>
                <a:effectLst/>
                <a:uLnTx/>
                <a:uFillTx/>
                <a:latin typeface="Open Sans Bold"/>
                <a:ea typeface="+mn-ea"/>
                <a:cs typeface="+mn-cs"/>
              </a:rPr>
              <a:t>Freedom</a:t>
            </a:r>
            <a:endParaRPr kumimoji="0" lang="en-US" sz="3999" b="0" i="0" u="none" strike="noStrike" kern="1200" cap="none" spc="347" normalizeH="0" baseline="0" noProof="0" dirty="0">
              <a:ln>
                <a:noFill/>
              </a:ln>
              <a:solidFill>
                <a:srgbClr val="292524"/>
              </a:solidFill>
              <a:effectLst/>
              <a:uLnTx/>
              <a:uFillTx/>
              <a:latin typeface="Open Sans Bold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439536" y="6358225"/>
            <a:ext cx="5714766" cy="67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347" normalizeH="0" baseline="0" noProof="0" dirty="0" smtClean="0">
                <a:ln>
                  <a:noFill/>
                </a:ln>
                <a:solidFill>
                  <a:srgbClr val="292524"/>
                </a:solidFill>
                <a:effectLst/>
                <a:uLnTx/>
                <a:uFillTx/>
                <a:latin typeface="Open Sans Bold"/>
                <a:ea typeface="+mn-ea"/>
                <a:cs typeface="+mn-cs"/>
              </a:rPr>
              <a:t>Guidance</a:t>
            </a:r>
            <a:endParaRPr kumimoji="0" lang="en-US" sz="3999" b="0" i="0" u="none" strike="noStrike" kern="1200" cap="none" spc="347" normalizeH="0" baseline="0" noProof="0" dirty="0">
              <a:ln>
                <a:noFill/>
              </a:ln>
              <a:solidFill>
                <a:srgbClr val="292524"/>
              </a:solidFill>
              <a:effectLst/>
              <a:uLnTx/>
              <a:uFillTx/>
              <a:latin typeface="Open Sans Bold"/>
              <a:ea typeface="+mn-ea"/>
              <a:cs typeface="+mn-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3376762" y="9627744"/>
            <a:ext cx="4038005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What’s Disciplined Agile?</a:t>
            </a:r>
          </a:p>
        </p:txBody>
      </p:sp>
    </p:spTree>
    <p:extLst>
      <p:ext uri="{BB962C8B-B14F-4D97-AF65-F5344CB8AC3E}">
        <p14:creationId xmlns:p14="http://schemas.microsoft.com/office/powerpoint/2010/main" val="300307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383651"/>
            <a:ext cx="18288000" cy="5947538"/>
          </a:xfrm>
          <a:custGeom>
            <a:avLst/>
            <a:gdLst/>
            <a:ahLst/>
            <a:cxnLst/>
            <a:rect l="l" t="t" r="r" b="b"/>
            <a:pathLst>
              <a:path w="18288000" h="5947538">
                <a:moveTo>
                  <a:pt x="0" y="0"/>
                </a:moveTo>
                <a:lnTo>
                  <a:pt x="18288000" y="0"/>
                </a:lnTo>
                <a:lnTo>
                  <a:pt x="18288000" y="5947538"/>
                </a:lnTo>
                <a:lnTo>
                  <a:pt x="0" y="594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74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30422" y="148257"/>
            <a:ext cx="5365671" cy="1034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9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4" b="0" i="0" u="none" strike="noStrike" kern="1200" cap="none" spc="71" normalizeH="0" baseline="0" noProof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DA Pillars</a:t>
            </a:r>
          </a:p>
        </p:txBody>
      </p:sp>
      <p:sp>
        <p:nvSpPr>
          <p:cNvPr id="5" name="Freeform 5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2400" y="8536051"/>
            <a:ext cx="18288000" cy="5947538"/>
          </a:xfrm>
          <a:custGeom>
            <a:avLst/>
            <a:gdLst/>
            <a:ahLst/>
            <a:cxnLst/>
            <a:rect l="l" t="t" r="r" b="b"/>
            <a:pathLst>
              <a:path w="18288000" h="5947538">
                <a:moveTo>
                  <a:pt x="0" y="0"/>
                </a:moveTo>
                <a:lnTo>
                  <a:pt x="18288000" y="0"/>
                </a:lnTo>
                <a:lnTo>
                  <a:pt x="18288000" y="5947538"/>
                </a:lnTo>
                <a:lnTo>
                  <a:pt x="0" y="59475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74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442211" y="1976219"/>
            <a:ext cx="13708378" cy="6043110"/>
          </a:xfrm>
          <a:custGeom>
            <a:avLst/>
            <a:gdLst/>
            <a:ahLst/>
            <a:cxnLst/>
            <a:rect l="l" t="t" r="r" b="b"/>
            <a:pathLst>
              <a:path w="13708378" h="6043110">
                <a:moveTo>
                  <a:pt x="0" y="0"/>
                </a:moveTo>
                <a:lnTo>
                  <a:pt x="13708378" y="0"/>
                </a:lnTo>
                <a:lnTo>
                  <a:pt x="13708378" y="6043110"/>
                </a:lnTo>
                <a:lnTo>
                  <a:pt x="0" y="60431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3376762" y="9627744"/>
            <a:ext cx="4038005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What’s Disciplined Agile?</a:t>
            </a:r>
          </a:p>
        </p:txBody>
      </p:sp>
    </p:spTree>
    <p:extLst>
      <p:ext uri="{BB962C8B-B14F-4D97-AF65-F5344CB8AC3E}">
        <p14:creationId xmlns:p14="http://schemas.microsoft.com/office/powerpoint/2010/main" val="251161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326262"/>
            <a:ext cx="5096477" cy="1634476"/>
          </a:xfrm>
          <a:custGeom>
            <a:avLst/>
            <a:gdLst/>
            <a:ahLst/>
            <a:cxnLst/>
            <a:rect l="l" t="t" r="r" b="b"/>
            <a:pathLst>
              <a:path w="5096477" h="1634476">
                <a:moveTo>
                  <a:pt x="0" y="0"/>
                </a:moveTo>
                <a:lnTo>
                  <a:pt x="5096477" y="0"/>
                </a:lnTo>
                <a:lnTo>
                  <a:pt x="5096477" y="1634476"/>
                </a:lnTo>
                <a:lnTo>
                  <a:pt x="0" y="16344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7561097" y="0"/>
            <a:ext cx="10726903" cy="10287000"/>
          </a:xfrm>
          <a:custGeom>
            <a:avLst/>
            <a:gdLst/>
            <a:ahLst/>
            <a:cxnLst/>
            <a:rect l="l" t="t" r="r" b="b"/>
            <a:pathLst>
              <a:path w="10726903" h="10287000">
                <a:moveTo>
                  <a:pt x="0" y="0"/>
                </a:moveTo>
                <a:lnTo>
                  <a:pt x="10726903" y="0"/>
                </a:lnTo>
                <a:lnTo>
                  <a:pt x="107269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608" r="-1428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543323" y="9627744"/>
            <a:ext cx="4038005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What’s Disciplined Agile?</a:t>
            </a:r>
          </a:p>
        </p:txBody>
      </p:sp>
    </p:spTree>
    <p:extLst>
      <p:ext uri="{BB962C8B-B14F-4D97-AF65-F5344CB8AC3E}">
        <p14:creationId xmlns:p14="http://schemas.microsoft.com/office/powerpoint/2010/main" val="422239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996046" y="817251"/>
            <a:ext cx="11616049" cy="7897788"/>
          </a:xfrm>
          <a:custGeom>
            <a:avLst/>
            <a:gdLst/>
            <a:ahLst/>
            <a:cxnLst/>
            <a:rect l="l" t="t" r="r" b="b"/>
            <a:pathLst>
              <a:path w="11616049" h="7897788">
                <a:moveTo>
                  <a:pt x="0" y="0"/>
                </a:moveTo>
                <a:lnTo>
                  <a:pt x="11616050" y="0"/>
                </a:lnTo>
                <a:lnTo>
                  <a:pt x="11616050" y="7897788"/>
                </a:lnTo>
                <a:lnTo>
                  <a:pt x="0" y="78977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18" b="-4063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268200" y="1709220"/>
            <a:ext cx="4965032" cy="5782463"/>
            <a:chOff x="0" y="0"/>
            <a:chExt cx="13561060" cy="15793720"/>
          </a:xfrm>
        </p:grpSpPr>
        <p:sp>
          <p:nvSpPr>
            <p:cNvPr id="5" name="Freeform 5"/>
            <p:cNvSpPr/>
            <p:nvPr/>
          </p:nvSpPr>
          <p:spPr>
            <a:xfrm>
              <a:off x="508000" y="508000"/>
              <a:ext cx="12052300" cy="14707870"/>
            </a:xfrm>
            <a:custGeom>
              <a:avLst/>
              <a:gdLst/>
              <a:ahLst/>
              <a:cxnLst/>
              <a:rect l="l" t="t" r="r" b="b"/>
              <a:pathLst>
                <a:path w="12052300" h="1470787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5"/>
              <a:stretch>
                <a:fillRect l="-31355" r="-31355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-21590"/>
              <a:ext cx="13561061" cy="15815310"/>
            </a:xfrm>
            <a:custGeom>
              <a:avLst/>
              <a:gdLst/>
              <a:ahLst/>
              <a:cxnLst/>
              <a:rect l="l" t="t" r="r" b="b"/>
              <a:pathLst>
                <a:path w="13561061" h="15815310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6"/>
              <a:stretch>
                <a:fillRect t="-144" b="-144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8383651"/>
            <a:ext cx="18288000" cy="5947538"/>
          </a:xfrm>
          <a:custGeom>
            <a:avLst/>
            <a:gdLst/>
            <a:ahLst/>
            <a:cxnLst/>
            <a:rect l="l" t="t" r="r" b="b"/>
            <a:pathLst>
              <a:path w="18288000" h="5947538">
                <a:moveTo>
                  <a:pt x="0" y="0"/>
                </a:moveTo>
                <a:lnTo>
                  <a:pt x="18288000" y="0"/>
                </a:lnTo>
                <a:lnTo>
                  <a:pt x="18288000" y="5947538"/>
                </a:lnTo>
                <a:lnTo>
                  <a:pt x="0" y="5947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74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19200" y="114300"/>
            <a:ext cx="5365671" cy="1034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91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194" b="0" i="0" u="none" strike="noStrike" kern="1200" cap="none" spc="71" normalizeH="0" baseline="0" noProof="0" dirty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At scale</a:t>
            </a:r>
          </a:p>
        </p:txBody>
      </p:sp>
      <p:sp>
        <p:nvSpPr>
          <p:cNvPr id="9" name="Freeform 9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2400" y="8536051"/>
            <a:ext cx="18288000" cy="5947538"/>
          </a:xfrm>
          <a:custGeom>
            <a:avLst/>
            <a:gdLst/>
            <a:ahLst/>
            <a:cxnLst/>
            <a:rect l="l" t="t" r="r" b="b"/>
            <a:pathLst>
              <a:path w="18288000" h="5947538">
                <a:moveTo>
                  <a:pt x="0" y="0"/>
                </a:moveTo>
                <a:lnTo>
                  <a:pt x="18288000" y="0"/>
                </a:lnTo>
                <a:lnTo>
                  <a:pt x="18288000" y="5947538"/>
                </a:lnTo>
                <a:lnTo>
                  <a:pt x="0" y="5947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748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376762" y="9627744"/>
            <a:ext cx="4038005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What’s Disciplined Agile?</a:t>
            </a:r>
          </a:p>
        </p:txBody>
      </p:sp>
    </p:spTree>
    <p:extLst>
      <p:ext uri="{BB962C8B-B14F-4D97-AF65-F5344CB8AC3E}">
        <p14:creationId xmlns:p14="http://schemas.microsoft.com/office/powerpoint/2010/main" val="238923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28957" y="334495"/>
            <a:ext cx="6057101" cy="9618009"/>
          </a:xfrm>
          <a:custGeom>
            <a:avLst/>
            <a:gdLst/>
            <a:ahLst/>
            <a:cxnLst/>
            <a:rect l="l" t="t" r="r" b="b"/>
            <a:pathLst>
              <a:path w="6057101" h="9618009">
                <a:moveTo>
                  <a:pt x="0" y="0"/>
                </a:moveTo>
                <a:lnTo>
                  <a:pt x="6057102" y="0"/>
                </a:lnTo>
                <a:lnTo>
                  <a:pt x="6057102" y="9618010"/>
                </a:lnTo>
                <a:lnTo>
                  <a:pt x="0" y="961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96" r="-2896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AutoShape 7"/>
          <p:cNvSpPr/>
          <p:nvPr/>
        </p:nvSpPr>
        <p:spPr>
          <a:xfrm flipH="1" flipV="1">
            <a:off x="7639407" y="4569322"/>
            <a:ext cx="0" cy="41668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7639407" y="9181976"/>
            <a:ext cx="0" cy="159879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AutoShape 15"/>
          <p:cNvSpPr/>
          <p:nvPr/>
        </p:nvSpPr>
        <p:spPr>
          <a:xfrm flipH="1" flipV="1">
            <a:off x="7639407" y="-1240834"/>
            <a:ext cx="0" cy="378959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utoShape 16"/>
          <p:cNvSpPr/>
          <p:nvPr/>
        </p:nvSpPr>
        <p:spPr>
          <a:xfrm flipH="1" flipV="1">
            <a:off x="7601307" y="6894508"/>
            <a:ext cx="0" cy="41668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629003" y="722424"/>
            <a:ext cx="8211453" cy="121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39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8" b="0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Three Strategies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29003" y="3139545"/>
            <a:ext cx="903678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Make the invisible visible</a:t>
            </a: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166C877-A037-DC07-6050-65A1356E5EB2}"/>
              </a:ext>
            </a:extLst>
          </p:cNvPr>
          <p:cNvGrpSpPr/>
          <p:nvPr/>
        </p:nvGrpSpPr>
        <p:grpSpPr>
          <a:xfrm>
            <a:off x="6848832" y="2860463"/>
            <a:ext cx="1543050" cy="1543050"/>
            <a:chOff x="6848832" y="2860463"/>
            <a:chExt cx="1543050" cy="1543050"/>
          </a:xfrm>
        </p:grpSpPr>
        <p:grpSp>
          <p:nvGrpSpPr>
            <p:cNvPr id="4" name="Group 4"/>
            <p:cNvGrpSpPr/>
            <p:nvPr/>
          </p:nvGrpSpPr>
          <p:grpSpPr>
            <a:xfrm>
              <a:off x="6848832" y="2860463"/>
              <a:ext cx="1543050" cy="154305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 w="85725" cap="sq">
                <a:solidFill>
                  <a:srgbClr val="D6D6D6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546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7142042" y="3139545"/>
              <a:ext cx="994729" cy="880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1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00" b="0" i="0" u="none" strike="noStrike" kern="1200" cap="none" spc="44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#1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629003" y="5376530"/>
            <a:ext cx="903678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Identify your battles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B726055F-B8A4-FDFA-6FBC-6E7A5000D07E}"/>
              </a:ext>
            </a:extLst>
          </p:cNvPr>
          <p:cNvGrpSpPr/>
          <p:nvPr/>
        </p:nvGrpSpPr>
        <p:grpSpPr>
          <a:xfrm>
            <a:off x="6848832" y="5147930"/>
            <a:ext cx="1543050" cy="1543050"/>
            <a:chOff x="6848832" y="5147930"/>
            <a:chExt cx="1543050" cy="1543050"/>
          </a:xfrm>
        </p:grpSpPr>
        <p:grpSp>
          <p:nvGrpSpPr>
            <p:cNvPr id="8" name="Group 8"/>
            <p:cNvGrpSpPr/>
            <p:nvPr/>
          </p:nvGrpSpPr>
          <p:grpSpPr>
            <a:xfrm>
              <a:off x="6848832" y="5147930"/>
              <a:ext cx="1543050" cy="154305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 w="85725" cap="sq">
                <a:solidFill>
                  <a:srgbClr val="D6D6D6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546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7142042" y="5447814"/>
              <a:ext cx="994729" cy="880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1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00" b="0" i="0" u="none" strike="noStrike" kern="1200" cap="none" spc="44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#2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629003" y="7473316"/>
            <a:ext cx="9036786" cy="178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Cultivate continuous improvement</a:t>
            </a: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BAE8EB4-0161-BF87-B093-BDD1D4AD30C5}"/>
              </a:ext>
            </a:extLst>
          </p:cNvPr>
          <p:cNvGrpSpPr/>
          <p:nvPr/>
        </p:nvGrpSpPr>
        <p:grpSpPr>
          <a:xfrm>
            <a:off x="6848832" y="7473117"/>
            <a:ext cx="1543050" cy="1543050"/>
            <a:chOff x="6848832" y="7473117"/>
            <a:chExt cx="1543050" cy="1543050"/>
          </a:xfrm>
        </p:grpSpPr>
        <p:grpSp>
          <p:nvGrpSpPr>
            <p:cNvPr id="11" name="Group 11"/>
            <p:cNvGrpSpPr/>
            <p:nvPr/>
          </p:nvGrpSpPr>
          <p:grpSpPr>
            <a:xfrm>
              <a:off x="6848832" y="7473117"/>
              <a:ext cx="1543050" cy="154305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 w="85725" cap="sq">
                <a:solidFill>
                  <a:srgbClr val="D6D6D6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546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250870" y="7754141"/>
              <a:ext cx="994729" cy="880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14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100" b="0" i="0" u="none" strike="noStrike" kern="1200" cap="none" spc="443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#3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71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1"/>
                            </p:stCondLst>
                            <p:childTnLst>
                              <p:par>
                                <p:cTn id="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02"/>
                            </p:stCondLst>
                            <p:childTnLst>
                              <p:par>
                                <p:cTn id="1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702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3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3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4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04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0" y="2548761"/>
            <a:ext cx="1543050" cy="154305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 flipH="1" flipV="1">
            <a:off x="2035671" y="5143499"/>
            <a:ext cx="947732" cy="1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2983403" y="4438287"/>
            <a:ext cx="1543050" cy="154305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992947" y="7836972"/>
            <a:ext cx="1543050" cy="15430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AutoShape 14"/>
          <p:cNvSpPr/>
          <p:nvPr/>
        </p:nvSpPr>
        <p:spPr>
          <a:xfrm flipH="1" flipV="1">
            <a:off x="1790700" y="-1391089"/>
            <a:ext cx="0" cy="378959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316639" y="609493"/>
            <a:ext cx="11302416" cy="121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39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8" b="0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Presentation guide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808871" y="2827844"/>
            <a:ext cx="9036786" cy="87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</a:t>
            </a:r>
            <a:endParaRPr kumimoji="0" lang="en-US" sz="5100" b="0" i="0" u="none" strike="noStrike" kern="1200" cap="none" spc="44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763574" y="4717425"/>
            <a:ext cx="9036786" cy="87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Theory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773118" y="8116109"/>
            <a:ext cx="9036786" cy="879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Practical example</a:t>
            </a:r>
          </a:p>
        </p:txBody>
      </p:sp>
      <p:sp>
        <p:nvSpPr>
          <p:cNvPr id="19" name="Freeform 19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21911" y="2827844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1.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4380170" y="5981337"/>
            <a:ext cx="1543050" cy="154305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6160341" y="6260475"/>
            <a:ext cx="903678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Benefits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302982" y="4734224"/>
            <a:ext cx="1141012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1.a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554611" y="6404566"/>
            <a:ext cx="1387658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1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0" i="0" u="none" strike="noStrike" kern="1200" cap="none" spc="32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1.a.1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203169" y="8131608"/>
            <a:ext cx="112260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2.b</a:t>
            </a: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000FBA7E-F4D8-110E-17A3-F7D7040A61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279804" y="5841767"/>
            <a:ext cx="4432569" cy="974632"/>
          </a:xfrm>
          <a:prstGeom prst="bentConnector3">
            <a:avLst>
              <a:gd name="adj1" fmla="val 10202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 : en angle 38">
            <a:extLst>
              <a:ext uri="{FF2B5EF4-FFF2-40B4-BE49-F238E27FC236}">
                <a16:creationId xmlns:a16="http://schemas.microsoft.com/office/drawing/2014/main" id="{54E25E34-469F-3AD2-E8EB-A5BF36B37911}"/>
              </a:ext>
            </a:extLst>
          </p:cNvPr>
          <p:cNvCxnSpPr/>
          <p:nvPr/>
        </p:nvCxnSpPr>
        <p:spPr>
          <a:xfrm rot="16200000" flipH="1">
            <a:off x="3675804" y="6039333"/>
            <a:ext cx="762363" cy="646370"/>
          </a:xfrm>
          <a:prstGeom prst="bentConnector3">
            <a:avLst>
              <a:gd name="adj1" fmla="val 100411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5959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60575"/>
            <a:ext cx="16128273" cy="90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6" b="0" i="0" u="none" strike="noStrike" kern="1200" cap="none" spc="-17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Strategy #1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328957" y="334495"/>
            <a:ext cx="6879395" cy="9618009"/>
          </a:xfrm>
          <a:custGeom>
            <a:avLst/>
            <a:gdLst/>
            <a:ahLst/>
            <a:cxnLst/>
            <a:rect l="l" t="t" r="r" b="b"/>
            <a:pathLst>
              <a:path w="6879395" h="9618009">
                <a:moveTo>
                  <a:pt x="6879396" y="0"/>
                </a:moveTo>
                <a:lnTo>
                  <a:pt x="0" y="0"/>
                </a:lnTo>
                <a:lnTo>
                  <a:pt x="0" y="9618010"/>
                </a:lnTo>
                <a:lnTo>
                  <a:pt x="6879396" y="9618010"/>
                </a:lnTo>
                <a:lnTo>
                  <a:pt x="6879396" y="0"/>
                </a:lnTo>
                <a:close/>
              </a:path>
            </a:pathLst>
          </a:custGeom>
          <a:blipFill>
            <a:blip r:embed="rId3"/>
            <a:stretch>
              <a:fillRect l="-13983" r="-25825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788296" y="6259477"/>
            <a:ext cx="2829668" cy="980180"/>
            <a:chOff x="0" y="0"/>
            <a:chExt cx="3772890" cy="1306906"/>
          </a:xfrm>
        </p:grpSpPr>
        <p:sp>
          <p:nvSpPr>
            <p:cNvPr id="5" name="AutoShape 5"/>
            <p:cNvSpPr/>
            <p:nvPr/>
          </p:nvSpPr>
          <p:spPr>
            <a:xfrm flipH="1" flipV="1">
              <a:off x="1755808" y="133028"/>
              <a:ext cx="2009015" cy="1159905"/>
            </a:xfrm>
            <a:prstGeom prst="line">
              <a:avLst/>
            </a:prstGeom>
            <a:ln w="32269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AutoShape 6"/>
            <p:cNvSpPr/>
            <p:nvPr/>
          </p:nvSpPr>
          <p:spPr>
            <a:xfrm flipV="1">
              <a:off x="8067" y="133028"/>
              <a:ext cx="1731607" cy="999744"/>
            </a:xfrm>
            <a:prstGeom prst="line">
              <a:avLst/>
            </a:prstGeom>
            <a:ln w="32269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1628686" y="0"/>
              <a:ext cx="238110" cy="238110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 w="85725" cap="sq">
                <a:solidFill>
                  <a:srgbClr val="D6D6D6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5463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0" name="Freeform 10"/>
          <p:cNvSpPr/>
          <p:nvPr/>
        </p:nvSpPr>
        <p:spPr>
          <a:xfrm>
            <a:off x="12706624" y="7073914"/>
            <a:ext cx="4461389" cy="2481480"/>
          </a:xfrm>
          <a:custGeom>
            <a:avLst/>
            <a:gdLst/>
            <a:ahLst/>
            <a:cxnLst/>
            <a:rect l="l" t="t" r="r" b="b"/>
            <a:pathLst>
              <a:path w="4461389" h="2481480">
                <a:moveTo>
                  <a:pt x="0" y="0"/>
                </a:moveTo>
                <a:lnTo>
                  <a:pt x="4461390" y="0"/>
                </a:lnTo>
                <a:lnTo>
                  <a:pt x="4461390" y="2481480"/>
                </a:lnTo>
                <a:lnTo>
                  <a:pt x="0" y="248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1" r="-471" b="-32936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336293" y="7686288"/>
            <a:ext cx="5202052" cy="15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93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94" b="0" i="0" u="none" strike="noStrike" kern="1200" cap="none" spc="53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Stakeholder</a:t>
            </a:r>
          </a:p>
          <a:p>
            <a:pPr marL="0" marR="0" lvl="0" indent="0" algn="ctr" defTabSz="914400" rtl="0" eaLnBrk="1" fontAlgn="auto" latinLnBrk="0" hangingPunct="1">
              <a:lnSpc>
                <a:spcPts val="59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94" b="0" i="0" u="none" strike="noStrike" kern="1200" cap="none" spc="53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Unidentified</a:t>
            </a:r>
          </a:p>
        </p:txBody>
      </p:sp>
      <p:sp>
        <p:nvSpPr>
          <p:cNvPr id="12" name="Freeform 12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7546719" y="2836389"/>
            <a:ext cx="9883830" cy="907305"/>
            <a:chOff x="0" y="0"/>
            <a:chExt cx="13178440" cy="12097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178440" cy="1209740"/>
            </a:xfrm>
            <a:custGeom>
              <a:avLst/>
              <a:gdLst/>
              <a:ahLst/>
              <a:cxnLst/>
              <a:rect l="l" t="t" r="r" b="b"/>
              <a:pathLst>
                <a:path w="13178440" h="1209740">
                  <a:moveTo>
                    <a:pt x="0" y="0"/>
                  </a:moveTo>
                  <a:lnTo>
                    <a:pt x="13178440" y="0"/>
                  </a:lnTo>
                  <a:lnTo>
                    <a:pt x="13178440" y="1209740"/>
                  </a:lnTo>
                  <a:lnTo>
                    <a:pt x="0" y="12097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46719" y="4278796"/>
            <a:ext cx="3458815" cy="864704"/>
            <a:chOff x="0" y="0"/>
            <a:chExt cx="4611753" cy="11529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611753" cy="1152938"/>
            </a:xfrm>
            <a:custGeom>
              <a:avLst/>
              <a:gdLst/>
              <a:ahLst/>
              <a:cxnLst/>
              <a:rect l="l" t="t" r="r" b="b"/>
              <a:pathLst>
                <a:path w="4611753" h="1152938">
                  <a:moveTo>
                    <a:pt x="0" y="0"/>
                  </a:moveTo>
                  <a:lnTo>
                    <a:pt x="4611753" y="0"/>
                  </a:lnTo>
                  <a:lnTo>
                    <a:pt x="4611753" y="1152938"/>
                  </a:lnTo>
                  <a:lnTo>
                    <a:pt x="0" y="11529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137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43729" y="470799"/>
            <a:ext cx="17090398" cy="8787501"/>
          </a:xfrm>
          <a:custGeom>
            <a:avLst/>
            <a:gdLst/>
            <a:ahLst/>
            <a:cxnLst/>
            <a:rect l="l" t="t" r="r" b="b"/>
            <a:pathLst>
              <a:path w="17090398" h="8787501">
                <a:moveTo>
                  <a:pt x="0" y="0"/>
                </a:moveTo>
                <a:lnTo>
                  <a:pt x="17090398" y="0"/>
                </a:lnTo>
                <a:lnTo>
                  <a:pt x="17090398" y="8787501"/>
                </a:lnTo>
                <a:lnTo>
                  <a:pt x="0" y="87875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965288" y="5057349"/>
            <a:ext cx="5070916" cy="3978705"/>
            <a:chOff x="0" y="0"/>
            <a:chExt cx="1335550" cy="10478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35550" cy="1047890"/>
            </a:xfrm>
            <a:custGeom>
              <a:avLst/>
              <a:gdLst/>
              <a:ahLst/>
              <a:cxnLst/>
              <a:rect l="l" t="t" r="r" b="b"/>
              <a:pathLst>
                <a:path w="1335550" h="1047890">
                  <a:moveTo>
                    <a:pt x="77863" y="0"/>
                  </a:moveTo>
                  <a:lnTo>
                    <a:pt x="1257687" y="0"/>
                  </a:lnTo>
                  <a:cubicBezTo>
                    <a:pt x="1300689" y="0"/>
                    <a:pt x="1335550" y="34861"/>
                    <a:pt x="1335550" y="77863"/>
                  </a:cubicBezTo>
                  <a:lnTo>
                    <a:pt x="1335550" y="970026"/>
                  </a:lnTo>
                  <a:cubicBezTo>
                    <a:pt x="1335550" y="990677"/>
                    <a:pt x="1327346" y="1010482"/>
                    <a:pt x="1312744" y="1025084"/>
                  </a:cubicBezTo>
                  <a:cubicBezTo>
                    <a:pt x="1298142" y="1039686"/>
                    <a:pt x="1278337" y="1047890"/>
                    <a:pt x="1257687" y="1047890"/>
                  </a:cubicBezTo>
                  <a:lnTo>
                    <a:pt x="77863" y="1047890"/>
                  </a:lnTo>
                  <a:cubicBezTo>
                    <a:pt x="34861" y="1047890"/>
                    <a:pt x="0" y="1013029"/>
                    <a:pt x="0" y="970026"/>
                  </a:cubicBezTo>
                  <a:lnTo>
                    <a:pt x="0" y="77863"/>
                  </a:lnTo>
                  <a:cubicBezTo>
                    <a:pt x="0" y="34861"/>
                    <a:pt x="34861" y="0"/>
                    <a:pt x="778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04775" cap="rnd">
              <a:solidFill>
                <a:srgbClr val="F84104"/>
              </a:solidFill>
              <a:prstDash val="solid"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35550" cy="10955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170071" y="9616630"/>
            <a:ext cx="6303913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#1 - Make the invisible visible</a:t>
            </a:r>
          </a:p>
        </p:txBody>
      </p:sp>
    </p:spTree>
    <p:extLst>
      <p:ext uri="{BB962C8B-B14F-4D97-AF65-F5344CB8AC3E}">
        <p14:creationId xmlns:p14="http://schemas.microsoft.com/office/powerpoint/2010/main" val="10474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92341" y="100994"/>
            <a:ext cx="12503319" cy="10085012"/>
          </a:xfrm>
          <a:custGeom>
            <a:avLst/>
            <a:gdLst/>
            <a:ahLst/>
            <a:cxnLst/>
            <a:rect l="l" t="t" r="r" b="b"/>
            <a:pathLst>
              <a:path w="12503319" h="10085012">
                <a:moveTo>
                  <a:pt x="0" y="0"/>
                </a:moveTo>
                <a:lnTo>
                  <a:pt x="12503318" y="0"/>
                </a:lnTo>
                <a:lnTo>
                  <a:pt x="12503318" y="10085012"/>
                </a:lnTo>
                <a:lnTo>
                  <a:pt x="0" y="100850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170071" y="9616630"/>
            <a:ext cx="6303913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#1 - Make the inv</a:t>
            </a: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isible visible</a:t>
            </a:r>
          </a:p>
        </p:txBody>
      </p:sp>
    </p:spTree>
    <p:extLst>
      <p:ext uri="{BB962C8B-B14F-4D97-AF65-F5344CB8AC3E}">
        <p14:creationId xmlns:p14="http://schemas.microsoft.com/office/powerpoint/2010/main" val="409557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328957" y="334495"/>
            <a:ext cx="6879395" cy="9618009"/>
          </a:xfrm>
          <a:custGeom>
            <a:avLst/>
            <a:gdLst/>
            <a:ahLst/>
            <a:cxnLst/>
            <a:rect l="l" t="t" r="r" b="b"/>
            <a:pathLst>
              <a:path w="6879395" h="9618009">
                <a:moveTo>
                  <a:pt x="6879396" y="0"/>
                </a:moveTo>
                <a:lnTo>
                  <a:pt x="0" y="0"/>
                </a:lnTo>
                <a:lnTo>
                  <a:pt x="0" y="9618010"/>
                </a:lnTo>
                <a:lnTo>
                  <a:pt x="6879396" y="9618010"/>
                </a:lnTo>
                <a:lnTo>
                  <a:pt x="6879396" y="0"/>
                </a:lnTo>
                <a:close/>
              </a:path>
            </a:pathLst>
          </a:custGeom>
          <a:blipFill>
            <a:blip r:embed="rId4"/>
            <a:stretch>
              <a:fillRect l="-13983" r="-25825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44138" y="572571"/>
            <a:ext cx="11302416" cy="121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39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8" b="0" i="0" u="none" strike="noStrike" kern="1200" cap="none" spc="8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Benefits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848832" y="2860463"/>
            <a:ext cx="1543050" cy="15430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flipH="1" flipV="1">
            <a:off x="7639407" y="4569322"/>
            <a:ext cx="0" cy="41668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848832" y="5147930"/>
            <a:ext cx="1543050" cy="15430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48832" y="7473117"/>
            <a:ext cx="1543050" cy="15430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7639407" y="9181976"/>
            <a:ext cx="0" cy="159879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utoShape 16"/>
          <p:cNvSpPr/>
          <p:nvPr/>
        </p:nvSpPr>
        <p:spPr>
          <a:xfrm flipH="1" flipV="1">
            <a:off x="7639407" y="-1240834"/>
            <a:ext cx="0" cy="378959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AutoShape 17"/>
          <p:cNvSpPr/>
          <p:nvPr/>
        </p:nvSpPr>
        <p:spPr>
          <a:xfrm flipH="1" flipV="1">
            <a:off x="7601307" y="6894508"/>
            <a:ext cx="0" cy="41668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42042" y="3139545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42042" y="5447814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50870" y="7754141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29003" y="3139545"/>
            <a:ext cx="903678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Flow transparency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29003" y="7811881"/>
            <a:ext cx="903678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Expertise reliability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44541" y="5427013"/>
            <a:ext cx="903678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Process Awareness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170071" y="9616630"/>
            <a:ext cx="6303913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#1 - Make the invisible visible</a:t>
            </a:r>
          </a:p>
        </p:txBody>
      </p:sp>
    </p:spTree>
    <p:extLst>
      <p:ext uri="{BB962C8B-B14F-4D97-AF65-F5344CB8AC3E}">
        <p14:creationId xmlns:p14="http://schemas.microsoft.com/office/powerpoint/2010/main" val="401853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78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209596" y="8692742"/>
            <a:ext cx="7844761" cy="565558"/>
          </a:xfrm>
          <a:custGeom>
            <a:avLst/>
            <a:gdLst/>
            <a:ahLst/>
            <a:cxnLst/>
            <a:rect l="l" t="t" r="r" b="b"/>
            <a:pathLst>
              <a:path w="7844761" h="565558">
                <a:moveTo>
                  <a:pt x="0" y="0"/>
                </a:moveTo>
                <a:lnTo>
                  <a:pt x="7844761" y="0"/>
                </a:lnTo>
                <a:lnTo>
                  <a:pt x="7844761" y="565558"/>
                </a:lnTo>
                <a:lnTo>
                  <a:pt x="0" y="565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3949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038225" y="535785"/>
            <a:ext cx="0" cy="7528768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109365" y="419923"/>
            <a:ext cx="4910177" cy="7717622"/>
            <a:chOff x="0" y="0"/>
            <a:chExt cx="2185670" cy="3435350"/>
          </a:xfrm>
        </p:grpSpPr>
        <p:sp>
          <p:nvSpPr>
            <p:cNvPr id="10" name="Freeform 10"/>
            <p:cNvSpPr/>
            <p:nvPr/>
          </p:nvSpPr>
          <p:spPr>
            <a:xfrm>
              <a:off x="124460" y="260350"/>
              <a:ext cx="1935480" cy="2559050"/>
            </a:xfrm>
            <a:custGeom>
              <a:avLst/>
              <a:gdLst/>
              <a:ahLst/>
              <a:cxnLst/>
              <a:rect l="l" t="t" r="r" b="b"/>
              <a:pathLst>
                <a:path w="1935480" h="2559050">
                  <a:moveTo>
                    <a:pt x="1935480" y="2559050"/>
                  </a:moveTo>
                  <a:lnTo>
                    <a:pt x="0" y="2559050"/>
                  </a:lnTo>
                  <a:lnTo>
                    <a:pt x="0" y="0"/>
                  </a:lnTo>
                  <a:lnTo>
                    <a:pt x="1935480" y="0"/>
                  </a:lnTo>
                  <a:lnTo>
                    <a:pt x="1935480" y="2559050"/>
                  </a:lnTo>
                  <a:close/>
                </a:path>
              </a:pathLst>
            </a:custGeom>
            <a:blipFill>
              <a:blip r:embed="rId6"/>
              <a:stretch>
                <a:fillRect l="-9979" r="-17952" b="-45137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2185670" cy="3435350"/>
            </a:xfrm>
            <a:custGeom>
              <a:avLst/>
              <a:gdLst/>
              <a:ahLst/>
              <a:cxnLst/>
              <a:rect l="l" t="t" r="r" b="b"/>
              <a:pathLst>
                <a:path w="2185670" h="3435350">
                  <a:moveTo>
                    <a:pt x="2185670" y="3435350"/>
                  </a:moveTo>
                  <a:lnTo>
                    <a:pt x="0" y="3435350"/>
                  </a:lnTo>
                  <a:lnTo>
                    <a:pt x="0" y="0"/>
                  </a:lnTo>
                  <a:lnTo>
                    <a:pt x="2185670" y="0"/>
                  </a:lnTo>
                  <a:lnTo>
                    <a:pt x="2185670" y="3435350"/>
                  </a:lnTo>
                  <a:close/>
                </a:path>
              </a:pathLst>
            </a:custGeom>
            <a:blipFill>
              <a:blip r:embed="rId7"/>
              <a:stretch>
                <a:fillRect l="-99" r="-99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 rot="-5400000">
            <a:off x="-8565866" y="4280805"/>
            <a:ext cx="18288000" cy="920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00"/>
              </a:lnSpc>
              <a:spcBef>
                <a:spcPct val="0"/>
              </a:spcBef>
            </a:pPr>
            <a:r>
              <a:rPr lang="en-US" sz="6455" spc="64" dirty="0">
                <a:solidFill>
                  <a:srgbClr val="FFFFFF"/>
                </a:solidFill>
                <a:latin typeface="Decalotype Bold"/>
              </a:rPr>
              <a:t>About </a:t>
            </a:r>
            <a:r>
              <a:rPr lang="en-US" sz="6455" spc="64" dirty="0" smtClean="0">
                <a:solidFill>
                  <a:srgbClr val="FFFFFF"/>
                </a:solidFill>
                <a:latin typeface="Decalotype Bold"/>
              </a:rPr>
              <a:t>me</a:t>
            </a:r>
            <a:r>
              <a:rPr lang="en-US" sz="6455" spc="64" dirty="0" smtClean="0">
                <a:solidFill>
                  <a:srgbClr val="FFFFFF"/>
                </a:solidFill>
                <a:latin typeface="Decalotype Bold"/>
              </a:rPr>
              <a:t>!</a:t>
            </a:r>
            <a:endParaRPr lang="en-US" sz="6455" spc="64" dirty="0">
              <a:solidFill>
                <a:srgbClr val="FFFFFF"/>
              </a:solidFill>
              <a:latin typeface="Decalotype Bold"/>
            </a:endParaRPr>
          </a:p>
        </p:txBody>
      </p:sp>
      <p:grpSp>
        <p:nvGrpSpPr>
          <p:cNvPr id="22" name="Group 22"/>
          <p:cNvGrpSpPr/>
          <p:nvPr/>
        </p:nvGrpSpPr>
        <p:grpSpPr>
          <a:xfrm>
            <a:off x="11293476" y="1333500"/>
            <a:ext cx="6461123" cy="6804045"/>
            <a:chOff x="0" y="0"/>
            <a:chExt cx="816517" cy="46028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6517" cy="460289"/>
            </a:xfrm>
            <a:custGeom>
              <a:avLst/>
              <a:gdLst/>
              <a:ahLst/>
              <a:cxnLst/>
              <a:rect l="l" t="t" r="r" b="b"/>
              <a:pathLst>
                <a:path w="816517" h="460289">
                  <a:moveTo>
                    <a:pt x="127358" y="0"/>
                  </a:moveTo>
                  <a:lnTo>
                    <a:pt x="689158" y="0"/>
                  </a:lnTo>
                  <a:cubicBezTo>
                    <a:pt x="722936" y="0"/>
                    <a:pt x="755330" y="13418"/>
                    <a:pt x="779214" y="37302"/>
                  </a:cubicBezTo>
                  <a:cubicBezTo>
                    <a:pt x="803098" y="61187"/>
                    <a:pt x="816517" y="93581"/>
                    <a:pt x="816517" y="127358"/>
                  </a:cubicBezTo>
                  <a:lnTo>
                    <a:pt x="816517" y="332931"/>
                  </a:lnTo>
                  <a:cubicBezTo>
                    <a:pt x="816517" y="366709"/>
                    <a:pt x="803098" y="399103"/>
                    <a:pt x="779214" y="422987"/>
                  </a:cubicBezTo>
                  <a:cubicBezTo>
                    <a:pt x="755330" y="446871"/>
                    <a:pt x="722936" y="460289"/>
                    <a:pt x="689158" y="460289"/>
                  </a:cubicBezTo>
                  <a:lnTo>
                    <a:pt x="127358" y="460289"/>
                  </a:lnTo>
                  <a:cubicBezTo>
                    <a:pt x="93581" y="460289"/>
                    <a:pt x="61187" y="446871"/>
                    <a:pt x="37302" y="422987"/>
                  </a:cubicBezTo>
                  <a:cubicBezTo>
                    <a:pt x="13418" y="399103"/>
                    <a:pt x="0" y="366709"/>
                    <a:pt x="0" y="332931"/>
                  </a:cubicBezTo>
                  <a:lnTo>
                    <a:pt x="0" y="127358"/>
                  </a:lnTo>
                  <a:cubicBezTo>
                    <a:pt x="0" y="93581"/>
                    <a:pt x="13418" y="61187"/>
                    <a:pt x="37302" y="37302"/>
                  </a:cubicBezTo>
                  <a:cubicBezTo>
                    <a:pt x="61187" y="13418"/>
                    <a:pt x="93581" y="0"/>
                    <a:pt x="127358" y="0"/>
                  </a:cubicBezTo>
                  <a:close/>
                </a:path>
              </a:pathLst>
            </a:custGeom>
            <a:solidFill>
              <a:srgbClr val="FFFBF6">
                <a:alpha val="34902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6517" cy="507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012311" y="1049561"/>
            <a:ext cx="6324600" cy="6800141"/>
            <a:chOff x="0" y="0"/>
            <a:chExt cx="816517" cy="46028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6517" cy="460289"/>
            </a:xfrm>
            <a:custGeom>
              <a:avLst/>
              <a:gdLst/>
              <a:ahLst/>
              <a:cxnLst/>
              <a:rect l="l" t="t" r="r" b="b"/>
              <a:pathLst>
                <a:path w="816517" h="460289">
                  <a:moveTo>
                    <a:pt x="127358" y="0"/>
                  </a:moveTo>
                  <a:lnTo>
                    <a:pt x="689158" y="0"/>
                  </a:lnTo>
                  <a:cubicBezTo>
                    <a:pt x="722936" y="0"/>
                    <a:pt x="755330" y="13418"/>
                    <a:pt x="779214" y="37302"/>
                  </a:cubicBezTo>
                  <a:cubicBezTo>
                    <a:pt x="803098" y="61187"/>
                    <a:pt x="816517" y="93581"/>
                    <a:pt x="816517" y="127358"/>
                  </a:cubicBezTo>
                  <a:lnTo>
                    <a:pt x="816517" y="332931"/>
                  </a:lnTo>
                  <a:cubicBezTo>
                    <a:pt x="816517" y="366709"/>
                    <a:pt x="803098" y="399103"/>
                    <a:pt x="779214" y="422987"/>
                  </a:cubicBezTo>
                  <a:cubicBezTo>
                    <a:pt x="755330" y="446871"/>
                    <a:pt x="722936" y="460289"/>
                    <a:pt x="689158" y="460289"/>
                  </a:cubicBezTo>
                  <a:lnTo>
                    <a:pt x="127358" y="460289"/>
                  </a:lnTo>
                  <a:cubicBezTo>
                    <a:pt x="93581" y="460289"/>
                    <a:pt x="61187" y="446871"/>
                    <a:pt x="37302" y="422987"/>
                  </a:cubicBezTo>
                  <a:cubicBezTo>
                    <a:pt x="13418" y="399103"/>
                    <a:pt x="0" y="366709"/>
                    <a:pt x="0" y="332931"/>
                  </a:cubicBezTo>
                  <a:lnTo>
                    <a:pt x="0" y="127358"/>
                  </a:lnTo>
                  <a:cubicBezTo>
                    <a:pt x="0" y="93581"/>
                    <a:pt x="13418" y="61187"/>
                    <a:pt x="37302" y="37302"/>
                  </a:cubicBezTo>
                  <a:cubicBezTo>
                    <a:pt x="61187" y="13418"/>
                    <a:pt x="93581" y="0"/>
                    <a:pt x="127358" y="0"/>
                  </a:cubicBezTo>
                  <a:close/>
                </a:path>
              </a:pathLst>
            </a:custGeom>
            <a:solidFill>
              <a:srgbClr val="FFFBF6">
                <a:alpha val="34902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816517" cy="507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688135" y="3292818"/>
            <a:ext cx="5152065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/>
            <a:r>
              <a:rPr lang="en-US" sz="4800" dirty="0" smtClean="0">
                <a:solidFill>
                  <a:srgbClr val="0E1013"/>
                </a:solidFill>
                <a:latin typeface="Gochi Hand"/>
              </a:rPr>
              <a:t>“Continuous </a:t>
            </a:r>
            <a:r>
              <a:rPr lang="en-US" sz="4800" dirty="0">
                <a:solidFill>
                  <a:srgbClr val="0E1013"/>
                </a:solidFill>
                <a:latin typeface="Gochi Hand"/>
              </a:rPr>
              <a:t>learning &amp; passion for technologies. Drive innovation with creativity and open minded</a:t>
            </a:r>
            <a:r>
              <a:rPr lang="en-US" sz="4800" dirty="0" smtClean="0">
                <a:solidFill>
                  <a:srgbClr val="0E1013"/>
                </a:solidFill>
                <a:latin typeface="Gochi Hand"/>
              </a:rPr>
              <a:t>!”</a:t>
            </a:r>
            <a:endParaRPr lang="en-US" sz="4400" spc="-103" dirty="0">
              <a:solidFill>
                <a:srgbClr val="FFFFFF"/>
              </a:solidFill>
              <a:latin typeface="TT Commons Pro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109365" y="580372"/>
            <a:ext cx="479794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39"/>
              </a:lnSpc>
            </a:pPr>
            <a:r>
              <a:rPr lang="en-US" sz="3199" spc="-204" dirty="0">
                <a:solidFill>
                  <a:srgbClr val="404040"/>
                </a:solidFill>
                <a:latin typeface="Aileron Bold"/>
              </a:rPr>
              <a:t>Edwige FIACLOU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3109365" y="6896225"/>
            <a:ext cx="4955986" cy="108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 spc="-153" dirty="0">
                <a:solidFill>
                  <a:srgbClr val="404040"/>
                </a:solidFill>
                <a:latin typeface="Aileron Bold"/>
              </a:rPr>
              <a:t>Deputy Head </a:t>
            </a:r>
          </a:p>
          <a:p>
            <a:pPr algn="ctr">
              <a:lnSpc>
                <a:spcPts val="2879"/>
              </a:lnSpc>
            </a:pPr>
            <a:r>
              <a:rPr lang="en-US" sz="2400" spc="-153" dirty="0">
                <a:solidFill>
                  <a:srgbClr val="404040"/>
                </a:solidFill>
                <a:latin typeface="Aileron Bold"/>
              </a:rPr>
              <a:t>Tech Talent &amp; Methodologies </a:t>
            </a:r>
          </a:p>
          <a:p>
            <a:pPr marL="0" lvl="0" indent="0" algn="ctr">
              <a:lnSpc>
                <a:spcPts val="2879"/>
              </a:lnSpc>
            </a:pPr>
            <a:r>
              <a:rPr lang="en-US" sz="2400" spc="-153" dirty="0">
                <a:solidFill>
                  <a:srgbClr val="404040"/>
                </a:solidFill>
                <a:latin typeface="Aileron Bold"/>
              </a:rPr>
              <a:t>Software Engineering </a:t>
            </a:r>
          </a:p>
        </p:txBody>
      </p:sp>
      <p:sp>
        <p:nvSpPr>
          <p:cNvPr id="33" name="Freeform 33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273" t="-33913" r="-472110" b="-40329"/>
            </a:stretch>
          </a:blipFill>
        </p:spPr>
      </p:sp>
      <p:cxnSp>
        <p:nvCxnSpPr>
          <p:cNvPr id="46" name="Elbow Connector 45"/>
          <p:cNvCxnSpPr/>
          <p:nvPr/>
        </p:nvCxnSpPr>
        <p:spPr>
          <a:xfrm>
            <a:off x="7907306" y="3879300"/>
            <a:ext cx="3499664" cy="1215546"/>
          </a:xfrm>
          <a:prstGeom prst="bentConnector3">
            <a:avLst>
              <a:gd name="adj1" fmla="val 50000"/>
            </a:avLst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6"/>
          <p:cNvSpPr txBox="1"/>
          <p:nvPr/>
        </p:nvSpPr>
        <p:spPr>
          <a:xfrm>
            <a:off x="11884557" y="1439137"/>
            <a:ext cx="5546724" cy="18210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193"/>
              </a:lnSpc>
            </a:pPr>
            <a:r>
              <a:rPr lang="en-US" sz="10137" spc="-557" dirty="0">
                <a:solidFill>
                  <a:schemeClr val="bg1">
                    <a:lumMod val="75000"/>
                  </a:schemeClr>
                </a:solidFill>
                <a:latin typeface="Inter Bold"/>
              </a:rPr>
              <a:t>Creativity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305" b="-930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750884"/>
            <a:ext cx="16230600" cy="4328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34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16" b="0" i="0" u="none" strike="noStrike" kern="1200" cap="none" spc="5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Strategy#1</a:t>
            </a:r>
          </a:p>
          <a:p>
            <a:pPr marL="0" marR="0" lvl="0" indent="0" algn="ctr" defTabSz="914400" rtl="0" eaLnBrk="1" fontAlgn="auto" latinLnBrk="0" hangingPunct="1">
              <a:lnSpc>
                <a:spcPts val="1134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316" b="0" i="0" u="none" strike="noStrike" kern="1200" cap="none" spc="51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calotype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16" b="0" i="0" u="none" strike="noStrike" kern="1200" cap="none" spc="5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Make the invisible visible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151835" y="6447508"/>
            <a:ext cx="3984330" cy="1238648"/>
            <a:chOff x="0" y="0"/>
            <a:chExt cx="5312440" cy="1651531"/>
          </a:xfrm>
        </p:grpSpPr>
        <p:sp>
          <p:nvSpPr>
            <p:cNvPr id="5" name="Freeform 5"/>
            <p:cNvSpPr/>
            <p:nvPr/>
          </p:nvSpPr>
          <p:spPr>
            <a:xfrm>
              <a:off x="3670761" y="0"/>
              <a:ext cx="1641679" cy="1651531"/>
            </a:xfrm>
            <a:custGeom>
              <a:avLst/>
              <a:gdLst/>
              <a:ahLst/>
              <a:cxnLst/>
              <a:rect l="l" t="t" r="r" b="b"/>
              <a:pathLst>
                <a:path w="1641679" h="1651531">
                  <a:moveTo>
                    <a:pt x="0" y="0"/>
                  </a:moveTo>
                  <a:lnTo>
                    <a:pt x="1641679" y="0"/>
                  </a:lnTo>
                  <a:lnTo>
                    <a:pt x="1641679" y="1651531"/>
                  </a:lnTo>
                  <a:lnTo>
                    <a:pt x="0" y="1651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2273" t="-33913" r="-472110" b="-40329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2200"/>
              <a:ext cx="3526830" cy="1182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42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3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Today @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170071" y="9616630"/>
            <a:ext cx="6303913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#1 - Make the invisible visible</a:t>
            </a:r>
          </a:p>
        </p:txBody>
      </p:sp>
    </p:spTree>
    <p:extLst>
      <p:ext uri="{BB962C8B-B14F-4D97-AF65-F5344CB8AC3E}">
        <p14:creationId xmlns:p14="http://schemas.microsoft.com/office/powerpoint/2010/main" val="296872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226144"/>
            <a:ext cx="10440182" cy="8127288"/>
          </a:xfrm>
          <a:custGeom>
            <a:avLst/>
            <a:gdLst/>
            <a:ahLst/>
            <a:cxnLst/>
            <a:rect l="l" t="t" r="r" b="b"/>
            <a:pathLst>
              <a:path w="10440182" h="8127288">
                <a:moveTo>
                  <a:pt x="0" y="0"/>
                </a:moveTo>
                <a:lnTo>
                  <a:pt x="10440182" y="0"/>
                </a:lnTo>
                <a:lnTo>
                  <a:pt x="10440182" y="8127288"/>
                </a:lnTo>
                <a:lnTo>
                  <a:pt x="0" y="81272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5139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170071" y="9616630"/>
            <a:ext cx="6303913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#1 - Make the invisible visible</a:t>
            </a:r>
          </a:p>
        </p:txBody>
      </p:sp>
    </p:spTree>
    <p:extLst>
      <p:ext uri="{BB962C8B-B14F-4D97-AF65-F5344CB8AC3E}">
        <p14:creationId xmlns:p14="http://schemas.microsoft.com/office/powerpoint/2010/main" val="257855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1014" y="171718"/>
            <a:ext cx="17322970" cy="6015507"/>
          </a:xfrm>
          <a:prstGeom prst="rect">
            <a:avLst/>
          </a:prstGeom>
          <a:solidFill>
            <a:srgbClr val="FFFBF6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369545" y="1340788"/>
            <a:ext cx="16389514" cy="3060600"/>
            <a:chOff x="0" y="0"/>
            <a:chExt cx="6434667" cy="12016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434667" cy="1201618"/>
            </a:xfrm>
            <a:custGeom>
              <a:avLst/>
              <a:gdLst/>
              <a:ahLst/>
              <a:cxnLst/>
              <a:rect l="l" t="t" r="r" b="b"/>
              <a:pathLst>
                <a:path w="6434667" h="1201618">
                  <a:moveTo>
                    <a:pt x="0" y="0"/>
                  </a:moveTo>
                  <a:lnTo>
                    <a:pt x="6434667" y="0"/>
                  </a:lnTo>
                  <a:lnTo>
                    <a:pt x="6434667" y="1201618"/>
                  </a:lnTo>
                  <a:lnTo>
                    <a:pt x="0" y="1201618"/>
                  </a:lnTo>
                  <a:close/>
                </a:path>
              </a:pathLst>
            </a:custGeom>
            <a:solidFill>
              <a:srgbClr val="FFF5E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6434667" cy="1220668"/>
            </a:xfrm>
            <a:prstGeom prst="rect">
              <a:avLst/>
            </a:prstGeom>
          </p:spPr>
          <p:txBody>
            <a:bodyPr lIns="110063" tIns="110063" rIns="110063" bIns="110063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132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887812" y="2350752"/>
            <a:ext cx="1626032" cy="162603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135" y="0"/>
                  </a:moveTo>
                  <a:lnTo>
                    <a:pt x="755665" y="0"/>
                  </a:lnTo>
                  <a:cubicBezTo>
                    <a:pt x="787220" y="0"/>
                    <a:pt x="812800" y="25580"/>
                    <a:pt x="812800" y="57135"/>
                  </a:cubicBezTo>
                  <a:lnTo>
                    <a:pt x="812800" y="755665"/>
                  </a:lnTo>
                  <a:cubicBezTo>
                    <a:pt x="812800" y="787220"/>
                    <a:pt x="787220" y="812800"/>
                    <a:pt x="755665" y="812800"/>
                  </a:cubicBezTo>
                  <a:lnTo>
                    <a:pt x="57135" y="812800"/>
                  </a:lnTo>
                  <a:cubicBezTo>
                    <a:pt x="25580" y="812800"/>
                    <a:pt x="0" y="787220"/>
                    <a:pt x="0" y="755665"/>
                  </a:cubicBezTo>
                  <a:lnTo>
                    <a:pt x="0" y="57135"/>
                  </a:lnTo>
                  <a:cubicBezTo>
                    <a:pt x="0" y="25580"/>
                    <a:pt x="25580" y="0"/>
                    <a:pt x="57135" y="0"/>
                  </a:cubicBezTo>
                  <a:close/>
                </a:path>
              </a:pathLst>
            </a:custGeom>
            <a:solidFill>
              <a:srgbClr val="A8B5C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657969" y="2350752"/>
            <a:ext cx="1626032" cy="162603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135" y="0"/>
                  </a:moveTo>
                  <a:lnTo>
                    <a:pt x="755665" y="0"/>
                  </a:lnTo>
                  <a:cubicBezTo>
                    <a:pt x="787220" y="0"/>
                    <a:pt x="812800" y="25580"/>
                    <a:pt x="812800" y="57135"/>
                  </a:cubicBezTo>
                  <a:lnTo>
                    <a:pt x="812800" y="755665"/>
                  </a:lnTo>
                  <a:cubicBezTo>
                    <a:pt x="812800" y="787220"/>
                    <a:pt x="787220" y="812800"/>
                    <a:pt x="755665" y="812800"/>
                  </a:cubicBezTo>
                  <a:lnTo>
                    <a:pt x="57135" y="812800"/>
                  </a:lnTo>
                  <a:cubicBezTo>
                    <a:pt x="25580" y="812800"/>
                    <a:pt x="0" y="787220"/>
                    <a:pt x="0" y="755665"/>
                  </a:cubicBezTo>
                  <a:lnTo>
                    <a:pt x="0" y="57135"/>
                  </a:lnTo>
                  <a:cubicBezTo>
                    <a:pt x="0" y="25580"/>
                    <a:pt x="25580" y="0"/>
                    <a:pt x="57135" y="0"/>
                  </a:cubicBezTo>
                  <a:close/>
                </a:path>
              </a:pathLst>
            </a:custGeom>
            <a:solidFill>
              <a:srgbClr val="A8B5C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428126" y="2350752"/>
            <a:ext cx="1626032" cy="162603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135" y="0"/>
                  </a:moveTo>
                  <a:lnTo>
                    <a:pt x="755665" y="0"/>
                  </a:lnTo>
                  <a:cubicBezTo>
                    <a:pt x="787220" y="0"/>
                    <a:pt x="812800" y="25580"/>
                    <a:pt x="812800" y="57135"/>
                  </a:cubicBezTo>
                  <a:lnTo>
                    <a:pt x="812800" y="755665"/>
                  </a:lnTo>
                  <a:cubicBezTo>
                    <a:pt x="812800" y="787220"/>
                    <a:pt x="787220" y="812800"/>
                    <a:pt x="755665" y="812800"/>
                  </a:cubicBezTo>
                  <a:lnTo>
                    <a:pt x="57135" y="812800"/>
                  </a:lnTo>
                  <a:cubicBezTo>
                    <a:pt x="25580" y="812800"/>
                    <a:pt x="0" y="787220"/>
                    <a:pt x="0" y="755665"/>
                  </a:cubicBezTo>
                  <a:lnTo>
                    <a:pt x="0" y="57135"/>
                  </a:lnTo>
                  <a:cubicBezTo>
                    <a:pt x="0" y="25580"/>
                    <a:pt x="25580" y="0"/>
                    <a:pt x="57135" y="0"/>
                  </a:cubicBezTo>
                  <a:close/>
                </a:path>
              </a:pathLst>
            </a:custGeom>
            <a:solidFill>
              <a:srgbClr val="A8B5C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4198284" y="2350752"/>
            <a:ext cx="1626032" cy="162603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135" y="0"/>
                  </a:moveTo>
                  <a:lnTo>
                    <a:pt x="755665" y="0"/>
                  </a:lnTo>
                  <a:cubicBezTo>
                    <a:pt x="787220" y="0"/>
                    <a:pt x="812800" y="25580"/>
                    <a:pt x="812800" y="57135"/>
                  </a:cubicBezTo>
                  <a:lnTo>
                    <a:pt x="812800" y="755665"/>
                  </a:lnTo>
                  <a:cubicBezTo>
                    <a:pt x="812800" y="787220"/>
                    <a:pt x="787220" y="812800"/>
                    <a:pt x="755665" y="812800"/>
                  </a:cubicBezTo>
                  <a:lnTo>
                    <a:pt x="57135" y="812800"/>
                  </a:lnTo>
                  <a:cubicBezTo>
                    <a:pt x="25580" y="812800"/>
                    <a:pt x="0" y="787220"/>
                    <a:pt x="0" y="755665"/>
                  </a:cubicBezTo>
                  <a:lnTo>
                    <a:pt x="0" y="57135"/>
                  </a:lnTo>
                  <a:cubicBezTo>
                    <a:pt x="0" y="25580"/>
                    <a:pt x="25580" y="0"/>
                    <a:pt x="57135" y="0"/>
                  </a:cubicBezTo>
                  <a:close/>
                </a:path>
              </a:pathLst>
            </a:custGeom>
            <a:solidFill>
              <a:srgbClr val="A8B5C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5968441" y="2350752"/>
            <a:ext cx="1626032" cy="1626032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135" y="0"/>
                  </a:moveTo>
                  <a:lnTo>
                    <a:pt x="755665" y="0"/>
                  </a:lnTo>
                  <a:cubicBezTo>
                    <a:pt x="787220" y="0"/>
                    <a:pt x="812800" y="25580"/>
                    <a:pt x="812800" y="57135"/>
                  </a:cubicBezTo>
                  <a:lnTo>
                    <a:pt x="812800" y="755665"/>
                  </a:lnTo>
                  <a:cubicBezTo>
                    <a:pt x="812800" y="787220"/>
                    <a:pt x="787220" y="812800"/>
                    <a:pt x="755665" y="812800"/>
                  </a:cubicBezTo>
                  <a:lnTo>
                    <a:pt x="57135" y="812800"/>
                  </a:lnTo>
                  <a:cubicBezTo>
                    <a:pt x="25580" y="812800"/>
                    <a:pt x="0" y="787220"/>
                    <a:pt x="0" y="755665"/>
                  </a:cubicBezTo>
                  <a:lnTo>
                    <a:pt x="0" y="57135"/>
                  </a:lnTo>
                  <a:cubicBezTo>
                    <a:pt x="0" y="25580"/>
                    <a:pt x="25580" y="0"/>
                    <a:pt x="57135" y="0"/>
                  </a:cubicBezTo>
                  <a:close/>
                </a:path>
              </a:pathLst>
            </a:custGeom>
            <a:solidFill>
              <a:srgbClr val="A8B5C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943166" y="2417708"/>
            <a:ext cx="1513934" cy="299560"/>
            <a:chOff x="0" y="0"/>
            <a:chExt cx="558361" cy="11048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943166" y="3619050"/>
            <a:ext cx="1513934" cy="299560"/>
            <a:chOff x="0" y="0"/>
            <a:chExt cx="558361" cy="1104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9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Components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746850" y="1037865"/>
            <a:ext cx="1513934" cy="299560"/>
            <a:chOff x="0" y="0"/>
            <a:chExt cx="558361" cy="1104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484870" y="3619050"/>
            <a:ext cx="1513934" cy="299560"/>
            <a:chOff x="0" y="0"/>
            <a:chExt cx="558361" cy="1104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254333" y="3619050"/>
            <a:ext cx="1513934" cy="299560"/>
            <a:chOff x="0" y="0"/>
            <a:chExt cx="558361" cy="11048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6025185" y="3619050"/>
            <a:ext cx="1513934" cy="299560"/>
            <a:chOff x="0" y="0"/>
            <a:chExt cx="558361" cy="1104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0714018" y="2417708"/>
            <a:ext cx="1513934" cy="299560"/>
            <a:chOff x="0" y="0"/>
            <a:chExt cx="558361" cy="11048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2503306" y="2417708"/>
            <a:ext cx="1513934" cy="299560"/>
            <a:chOff x="0" y="0"/>
            <a:chExt cx="558361" cy="110482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254333" y="2417708"/>
            <a:ext cx="1513934" cy="299560"/>
            <a:chOff x="0" y="0"/>
            <a:chExt cx="558361" cy="110482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024490" y="2417708"/>
            <a:ext cx="1513934" cy="299560"/>
            <a:chOff x="0" y="0"/>
            <a:chExt cx="558361" cy="11048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943166" y="2417708"/>
            <a:ext cx="299560" cy="299560"/>
            <a:chOff x="0" y="0"/>
            <a:chExt cx="812800" cy="81280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323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10714018" y="2417708"/>
            <a:ext cx="299560" cy="299560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323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12503306" y="2417708"/>
            <a:ext cx="299560" cy="299560"/>
            <a:chOff x="0" y="0"/>
            <a:chExt cx="812800" cy="81280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225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4254333" y="2417708"/>
            <a:ext cx="299560" cy="299560"/>
            <a:chOff x="0" y="0"/>
            <a:chExt cx="812800" cy="812800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323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TextBox 62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" name="Group 63"/>
          <p:cNvGrpSpPr/>
          <p:nvPr/>
        </p:nvGrpSpPr>
        <p:grpSpPr>
          <a:xfrm>
            <a:off x="16024490" y="2417708"/>
            <a:ext cx="299560" cy="299560"/>
            <a:chOff x="0" y="0"/>
            <a:chExt cx="812800" cy="812800"/>
          </a:xfrm>
        </p:grpSpPr>
        <p:sp>
          <p:nvSpPr>
            <p:cNvPr id="64" name="Freeform 6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323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TextBox 65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" name="Group 66"/>
          <p:cNvGrpSpPr/>
          <p:nvPr/>
        </p:nvGrpSpPr>
        <p:grpSpPr>
          <a:xfrm>
            <a:off x="12417817" y="1780441"/>
            <a:ext cx="5119913" cy="340878"/>
            <a:chOff x="0" y="0"/>
            <a:chExt cx="2265957" cy="150865"/>
          </a:xfrm>
        </p:grpSpPr>
        <p:sp>
          <p:nvSpPr>
            <p:cNvPr id="67" name="Freeform 67"/>
            <p:cNvSpPr/>
            <p:nvPr/>
          </p:nvSpPr>
          <p:spPr>
            <a:xfrm>
              <a:off x="0" y="0"/>
              <a:ext cx="2265956" cy="150865"/>
            </a:xfrm>
            <a:custGeom>
              <a:avLst/>
              <a:gdLst/>
              <a:ahLst/>
              <a:cxnLst/>
              <a:rect l="l" t="t" r="r" b="b"/>
              <a:pathLst>
                <a:path w="2265956" h="150865">
                  <a:moveTo>
                    <a:pt x="25706" y="0"/>
                  </a:moveTo>
                  <a:lnTo>
                    <a:pt x="2240250" y="0"/>
                  </a:lnTo>
                  <a:cubicBezTo>
                    <a:pt x="2247068" y="0"/>
                    <a:pt x="2253606" y="2708"/>
                    <a:pt x="2258427" y="7529"/>
                  </a:cubicBezTo>
                  <a:cubicBezTo>
                    <a:pt x="2263248" y="12350"/>
                    <a:pt x="2265956" y="18888"/>
                    <a:pt x="2265956" y="25706"/>
                  </a:cubicBezTo>
                  <a:lnTo>
                    <a:pt x="2265956" y="125159"/>
                  </a:lnTo>
                  <a:cubicBezTo>
                    <a:pt x="2265956" y="139356"/>
                    <a:pt x="2254447" y="150865"/>
                    <a:pt x="2240250" y="150865"/>
                  </a:cubicBezTo>
                  <a:lnTo>
                    <a:pt x="25706" y="150865"/>
                  </a:lnTo>
                  <a:cubicBezTo>
                    <a:pt x="18888" y="150865"/>
                    <a:pt x="12350" y="148156"/>
                    <a:pt x="7529" y="143336"/>
                  </a:cubicBezTo>
                  <a:cubicBezTo>
                    <a:pt x="2708" y="138515"/>
                    <a:pt x="0" y="131976"/>
                    <a:pt x="0" y="125159"/>
                  </a:cubicBezTo>
                  <a:lnTo>
                    <a:pt x="0" y="25706"/>
                  </a:lnTo>
                  <a:cubicBezTo>
                    <a:pt x="0" y="11509"/>
                    <a:pt x="11509" y="0"/>
                    <a:pt x="25706" y="0"/>
                  </a:cubicBezTo>
                  <a:close/>
                </a:path>
              </a:pathLst>
            </a:custGeom>
            <a:solidFill>
              <a:srgbClr val="FC603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TextBox 68"/>
            <p:cNvSpPr txBox="1"/>
            <p:nvPr/>
          </p:nvSpPr>
          <p:spPr>
            <a:xfrm>
              <a:off x="0" y="9525"/>
              <a:ext cx="2265957" cy="14134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7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8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Implementation</a:t>
              </a:r>
            </a:p>
          </p:txBody>
        </p:sp>
      </p:grpSp>
      <p:sp>
        <p:nvSpPr>
          <p:cNvPr id="69" name="Freeform 69"/>
          <p:cNvSpPr/>
          <p:nvPr/>
        </p:nvSpPr>
        <p:spPr>
          <a:xfrm>
            <a:off x="7640126" y="2995442"/>
            <a:ext cx="524994" cy="336652"/>
          </a:xfrm>
          <a:custGeom>
            <a:avLst/>
            <a:gdLst/>
            <a:ahLst/>
            <a:cxnLst/>
            <a:rect l="l" t="t" r="r" b="b"/>
            <a:pathLst>
              <a:path w="524994" h="336652">
                <a:moveTo>
                  <a:pt x="0" y="0"/>
                </a:moveTo>
                <a:lnTo>
                  <a:pt x="524993" y="0"/>
                </a:lnTo>
                <a:lnTo>
                  <a:pt x="524993" y="336652"/>
                </a:lnTo>
                <a:lnTo>
                  <a:pt x="0" y="3366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0" name="Group 70"/>
          <p:cNvGrpSpPr/>
          <p:nvPr/>
        </p:nvGrpSpPr>
        <p:grpSpPr>
          <a:xfrm>
            <a:off x="5320097" y="2338911"/>
            <a:ext cx="1626032" cy="1626032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135" y="0"/>
                  </a:moveTo>
                  <a:lnTo>
                    <a:pt x="755665" y="0"/>
                  </a:lnTo>
                  <a:cubicBezTo>
                    <a:pt x="787220" y="0"/>
                    <a:pt x="812800" y="25580"/>
                    <a:pt x="812800" y="57135"/>
                  </a:cubicBezTo>
                  <a:lnTo>
                    <a:pt x="812800" y="755665"/>
                  </a:lnTo>
                  <a:cubicBezTo>
                    <a:pt x="812800" y="787220"/>
                    <a:pt x="787220" y="812800"/>
                    <a:pt x="755665" y="812800"/>
                  </a:cubicBezTo>
                  <a:lnTo>
                    <a:pt x="57135" y="812800"/>
                  </a:lnTo>
                  <a:cubicBezTo>
                    <a:pt x="25580" y="812800"/>
                    <a:pt x="0" y="787220"/>
                    <a:pt x="0" y="755665"/>
                  </a:cubicBezTo>
                  <a:lnTo>
                    <a:pt x="0" y="57135"/>
                  </a:lnTo>
                  <a:cubicBezTo>
                    <a:pt x="0" y="25580"/>
                    <a:pt x="25580" y="0"/>
                    <a:pt x="57135" y="0"/>
                  </a:cubicBezTo>
                  <a:close/>
                </a:path>
              </a:pathLst>
            </a:custGeom>
            <a:solidFill>
              <a:srgbClr val="E6E4E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5375451" y="2405867"/>
            <a:ext cx="1513934" cy="299560"/>
            <a:chOff x="0" y="0"/>
            <a:chExt cx="558361" cy="110482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6"/>
          <p:cNvGrpSpPr/>
          <p:nvPr/>
        </p:nvGrpSpPr>
        <p:grpSpPr>
          <a:xfrm>
            <a:off x="5375451" y="3607209"/>
            <a:ext cx="1513934" cy="299560"/>
            <a:chOff x="0" y="0"/>
            <a:chExt cx="558361" cy="110482"/>
          </a:xfrm>
        </p:grpSpPr>
        <p:sp>
          <p:nvSpPr>
            <p:cNvPr id="77" name="Freeform 77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78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9" name="Group 79"/>
          <p:cNvGrpSpPr/>
          <p:nvPr/>
        </p:nvGrpSpPr>
        <p:grpSpPr>
          <a:xfrm>
            <a:off x="5375451" y="2424023"/>
            <a:ext cx="281405" cy="281405"/>
            <a:chOff x="0" y="0"/>
            <a:chExt cx="812800" cy="812800"/>
          </a:xfrm>
        </p:grpSpPr>
        <p:sp>
          <p:nvSpPr>
            <p:cNvPr id="80" name="Freeform 8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225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TextBox 8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2" name="Group 82"/>
          <p:cNvGrpSpPr/>
          <p:nvPr/>
        </p:nvGrpSpPr>
        <p:grpSpPr>
          <a:xfrm>
            <a:off x="7140871" y="1780441"/>
            <a:ext cx="5119913" cy="340878"/>
            <a:chOff x="0" y="0"/>
            <a:chExt cx="2265957" cy="150865"/>
          </a:xfrm>
        </p:grpSpPr>
        <p:sp>
          <p:nvSpPr>
            <p:cNvPr id="83" name="Freeform 83"/>
            <p:cNvSpPr/>
            <p:nvPr/>
          </p:nvSpPr>
          <p:spPr>
            <a:xfrm>
              <a:off x="0" y="0"/>
              <a:ext cx="2265956" cy="150865"/>
            </a:xfrm>
            <a:custGeom>
              <a:avLst/>
              <a:gdLst/>
              <a:ahLst/>
              <a:cxnLst/>
              <a:rect l="l" t="t" r="r" b="b"/>
              <a:pathLst>
                <a:path w="2265956" h="150865">
                  <a:moveTo>
                    <a:pt x="25706" y="0"/>
                  </a:moveTo>
                  <a:lnTo>
                    <a:pt x="2240250" y="0"/>
                  </a:lnTo>
                  <a:cubicBezTo>
                    <a:pt x="2247068" y="0"/>
                    <a:pt x="2253606" y="2708"/>
                    <a:pt x="2258427" y="7529"/>
                  </a:cubicBezTo>
                  <a:cubicBezTo>
                    <a:pt x="2263248" y="12350"/>
                    <a:pt x="2265956" y="18888"/>
                    <a:pt x="2265956" y="25706"/>
                  </a:cubicBezTo>
                  <a:lnTo>
                    <a:pt x="2265956" y="125159"/>
                  </a:lnTo>
                  <a:cubicBezTo>
                    <a:pt x="2265956" y="139356"/>
                    <a:pt x="2254447" y="150865"/>
                    <a:pt x="2240250" y="150865"/>
                  </a:cubicBezTo>
                  <a:lnTo>
                    <a:pt x="25706" y="150865"/>
                  </a:lnTo>
                  <a:cubicBezTo>
                    <a:pt x="18888" y="150865"/>
                    <a:pt x="12350" y="148156"/>
                    <a:pt x="7529" y="143336"/>
                  </a:cubicBezTo>
                  <a:cubicBezTo>
                    <a:pt x="2708" y="138515"/>
                    <a:pt x="0" y="131976"/>
                    <a:pt x="0" y="125159"/>
                  </a:cubicBezTo>
                  <a:lnTo>
                    <a:pt x="0" y="25706"/>
                  </a:lnTo>
                  <a:cubicBezTo>
                    <a:pt x="0" y="11509"/>
                    <a:pt x="11509" y="0"/>
                    <a:pt x="25706" y="0"/>
                  </a:cubicBezTo>
                  <a:close/>
                </a:path>
              </a:pathLst>
            </a:custGeom>
            <a:solidFill>
              <a:srgbClr val="FC603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4"/>
            <p:cNvSpPr txBox="1"/>
            <p:nvPr/>
          </p:nvSpPr>
          <p:spPr>
            <a:xfrm>
              <a:off x="0" y="9525"/>
              <a:ext cx="2265957" cy="14134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7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8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Solution Conception</a:t>
              </a:r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780498" y="1780441"/>
            <a:ext cx="5207621" cy="340878"/>
            <a:chOff x="0" y="0"/>
            <a:chExt cx="2304774" cy="150865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2304774" cy="150865"/>
            </a:xfrm>
            <a:custGeom>
              <a:avLst/>
              <a:gdLst/>
              <a:ahLst/>
              <a:cxnLst/>
              <a:rect l="l" t="t" r="r" b="b"/>
              <a:pathLst>
                <a:path w="2304774" h="150865">
                  <a:moveTo>
                    <a:pt x="25273" y="0"/>
                  </a:moveTo>
                  <a:lnTo>
                    <a:pt x="2279501" y="0"/>
                  </a:lnTo>
                  <a:cubicBezTo>
                    <a:pt x="2293459" y="0"/>
                    <a:pt x="2304774" y="11315"/>
                    <a:pt x="2304774" y="25273"/>
                  </a:cubicBezTo>
                  <a:lnTo>
                    <a:pt x="2304774" y="125592"/>
                  </a:lnTo>
                  <a:cubicBezTo>
                    <a:pt x="2304774" y="132295"/>
                    <a:pt x="2302111" y="138723"/>
                    <a:pt x="2297372" y="143462"/>
                  </a:cubicBezTo>
                  <a:cubicBezTo>
                    <a:pt x="2292632" y="148202"/>
                    <a:pt x="2286204" y="150865"/>
                    <a:pt x="2279501" y="150865"/>
                  </a:cubicBezTo>
                  <a:lnTo>
                    <a:pt x="25273" y="150865"/>
                  </a:lnTo>
                  <a:cubicBezTo>
                    <a:pt x="18570" y="150865"/>
                    <a:pt x="12142" y="148202"/>
                    <a:pt x="7402" y="143462"/>
                  </a:cubicBezTo>
                  <a:cubicBezTo>
                    <a:pt x="2663" y="138723"/>
                    <a:pt x="0" y="132295"/>
                    <a:pt x="0" y="125592"/>
                  </a:cubicBezTo>
                  <a:lnTo>
                    <a:pt x="0" y="25273"/>
                  </a:lnTo>
                  <a:cubicBezTo>
                    <a:pt x="0" y="18570"/>
                    <a:pt x="2663" y="12142"/>
                    <a:pt x="7402" y="7402"/>
                  </a:cubicBezTo>
                  <a:cubicBezTo>
                    <a:pt x="12142" y="2663"/>
                    <a:pt x="18570" y="0"/>
                    <a:pt x="25273" y="0"/>
                  </a:cubicBezTo>
                  <a:close/>
                </a:path>
              </a:pathLst>
            </a:custGeom>
            <a:solidFill>
              <a:srgbClr val="FC603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7"/>
            <p:cNvSpPr txBox="1"/>
            <p:nvPr/>
          </p:nvSpPr>
          <p:spPr>
            <a:xfrm>
              <a:off x="0" y="9525"/>
              <a:ext cx="2304774" cy="14134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7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8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Product Strategy</a:t>
              </a:r>
            </a:p>
          </p:txBody>
        </p:sp>
      </p:grpSp>
      <p:grpSp>
        <p:nvGrpSpPr>
          <p:cNvPr id="88" name="Group 88"/>
          <p:cNvGrpSpPr/>
          <p:nvPr/>
        </p:nvGrpSpPr>
        <p:grpSpPr>
          <a:xfrm>
            <a:off x="3550297" y="2350752"/>
            <a:ext cx="1626032" cy="1626032"/>
            <a:chOff x="0" y="0"/>
            <a:chExt cx="812800" cy="812800"/>
          </a:xfrm>
        </p:grpSpPr>
        <p:sp>
          <p:nvSpPr>
            <p:cNvPr id="89" name="Freeform 8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135" y="0"/>
                  </a:moveTo>
                  <a:lnTo>
                    <a:pt x="755665" y="0"/>
                  </a:lnTo>
                  <a:cubicBezTo>
                    <a:pt x="787220" y="0"/>
                    <a:pt x="812800" y="25580"/>
                    <a:pt x="812800" y="57135"/>
                  </a:cubicBezTo>
                  <a:lnTo>
                    <a:pt x="812800" y="755665"/>
                  </a:lnTo>
                  <a:cubicBezTo>
                    <a:pt x="812800" y="787220"/>
                    <a:pt x="787220" y="812800"/>
                    <a:pt x="755665" y="812800"/>
                  </a:cubicBezTo>
                  <a:lnTo>
                    <a:pt x="57135" y="812800"/>
                  </a:lnTo>
                  <a:cubicBezTo>
                    <a:pt x="25580" y="812800"/>
                    <a:pt x="0" y="787220"/>
                    <a:pt x="0" y="755665"/>
                  </a:cubicBezTo>
                  <a:lnTo>
                    <a:pt x="0" y="57135"/>
                  </a:lnTo>
                  <a:cubicBezTo>
                    <a:pt x="0" y="25580"/>
                    <a:pt x="25580" y="0"/>
                    <a:pt x="57135" y="0"/>
                  </a:cubicBezTo>
                  <a:close/>
                </a:path>
              </a:pathLst>
            </a:custGeom>
            <a:solidFill>
              <a:srgbClr val="E6E4E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TextBox 9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3605651" y="2417708"/>
            <a:ext cx="1513934" cy="299560"/>
            <a:chOff x="0" y="0"/>
            <a:chExt cx="558361" cy="110482"/>
          </a:xfrm>
        </p:grpSpPr>
        <p:sp>
          <p:nvSpPr>
            <p:cNvPr id="92" name="Freeform 92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TextBox 93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4" name="Group 94"/>
          <p:cNvGrpSpPr/>
          <p:nvPr/>
        </p:nvGrpSpPr>
        <p:grpSpPr>
          <a:xfrm>
            <a:off x="3605651" y="3619050"/>
            <a:ext cx="1513934" cy="299560"/>
            <a:chOff x="0" y="0"/>
            <a:chExt cx="558361" cy="110482"/>
          </a:xfrm>
        </p:grpSpPr>
        <p:sp>
          <p:nvSpPr>
            <p:cNvPr id="95" name="Freeform 95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3605651" y="2435863"/>
            <a:ext cx="281405" cy="281405"/>
            <a:chOff x="0" y="0"/>
            <a:chExt cx="812800" cy="812800"/>
          </a:xfrm>
        </p:grpSpPr>
        <p:sp>
          <p:nvSpPr>
            <p:cNvPr id="98" name="Freeform 9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225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0" name="Group 100"/>
          <p:cNvGrpSpPr/>
          <p:nvPr/>
        </p:nvGrpSpPr>
        <p:grpSpPr>
          <a:xfrm>
            <a:off x="1780498" y="2358258"/>
            <a:ext cx="1626032" cy="1626032"/>
            <a:chOff x="0" y="0"/>
            <a:chExt cx="812800" cy="812800"/>
          </a:xfrm>
        </p:grpSpPr>
        <p:sp>
          <p:nvSpPr>
            <p:cNvPr id="101" name="Freeform 10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7135" y="0"/>
                  </a:moveTo>
                  <a:lnTo>
                    <a:pt x="755665" y="0"/>
                  </a:lnTo>
                  <a:cubicBezTo>
                    <a:pt x="787220" y="0"/>
                    <a:pt x="812800" y="25580"/>
                    <a:pt x="812800" y="57135"/>
                  </a:cubicBezTo>
                  <a:lnTo>
                    <a:pt x="812800" y="755665"/>
                  </a:lnTo>
                  <a:cubicBezTo>
                    <a:pt x="812800" y="787220"/>
                    <a:pt x="787220" y="812800"/>
                    <a:pt x="755665" y="812800"/>
                  </a:cubicBezTo>
                  <a:lnTo>
                    <a:pt x="57135" y="812800"/>
                  </a:lnTo>
                  <a:cubicBezTo>
                    <a:pt x="25580" y="812800"/>
                    <a:pt x="0" y="787220"/>
                    <a:pt x="0" y="755665"/>
                  </a:cubicBezTo>
                  <a:lnTo>
                    <a:pt x="0" y="57135"/>
                  </a:lnTo>
                  <a:cubicBezTo>
                    <a:pt x="0" y="25580"/>
                    <a:pt x="25580" y="0"/>
                    <a:pt x="57135" y="0"/>
                  </a:cubicBezTo>
                  <a:close/>
                </a:path>
              </a:pathLst>
            </a:custGeom>
            <a:solidFill>
              <a:srgbClr val="E6E4E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TextBox 102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3" name="Group 103"/>
          <p:cNvGrpSpPr/>
          <p:nvPr/>
        </p:nvGrpSpPr>
        <p:grpSpPr>
          <a:xfrm>
            <a:off x="1835852" y="2425214"/>
            <a:ext cx="1513934" cy="299560"/>
            <a:chOff x="0" y="0"/>
            <a:chExt cx="558361" cy="110482"/>
          </a:xfrm>
        </p:grpSpPr>
        <p:sp>
          <p:nvSpPr>
            <p:cNvPr id="104" name="Freeform 104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TextBox 105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6" name="Group 106"/>
          <p:cNvGrpSpPr/>
          <p:nvPr/>
        </p:nvGrpSpPr>
        <p:grpSpPr>
          <a:xfrm>
            <a:off x="1835852" y="3626555"/>
            <a:ext cx="1513934" cy="299560"/>
            <a:chOff x="0" y="0"/>
            <a:chExt cx="558361" cy="110482"/>
          </a:xfrm>
        </p:grpSpPr>
        <p:sp>
          <p:nvSpPr>
            <p:cNvPr id="107" name="Freeform 107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TextBox 108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" name="Group 109"/>
          <p:cNvGrpSpPr/>
          <p:nvPr/>
        </p:nvGrpSpPr>
        <p:grpSpPr>
          <a:xfrm>
            <a:off x="1835852" y="2443369"/>
            <a:ext cx="281405" cy="281405"/>
            <a:chOff x="0" y="0"/>
            <a:chExt cx="812800" cy="812800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225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TextBox 111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" name="Freeform 112"/>
          <p:cNvSpPr/>
          <p:nvPr/>
        </p:nvSpPr>
        <p:spPr>
          <a:xfrm>
            <a:off x="9350511" y="2878452"/>
            <a:ext cx="575541" cy="575541"/>
          </a:xfrm>
          <a:custGeom>
            <a:avLst/>
            <a:gdLst/>
            <a:ahLst/>
            <a:cxnLst/>
            <a:rect l="l" t="t" r="r" b="b"/>
            <a:pathLst>
              <a:path w="575541" h="575541">
                <a:moveTo>
                  <a:pt x="0" y="0"/>
                </a:moveTo>
                <a:lnTo>
                  <a:pt x="575541" y="0"/>
                </a:lnTo>
                <a:lnTo>
                  <a:pt x="575541" y="575540"/>
                </a:lnTo>
                <a:lnTo>
                  <a:pt x="0" y="5755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Freeform 113"/>
          <p:cNvSpPr/>
          <p:nvPr/>
        </p:nvSpPr>
        <p:spPr>
          <a:xfrm>
            <a:off x="12977396" y="2846333"/>
            <a:ext cx="582920" cy="611187"/>
          </a:xfrm>
          <a:custGeom>
            <a:avLst/>
            <a:gdLst/>
            <a:ahLst/>
            <a:cxnLst/>
            <a:rect l="l" t="t" r="r" b="b"/>
            <a:pathLst>
              <a:path w="582920" h="611187">
                <a:moveTo>
                  <a:pt x="0" y="0"/>
                </a:moveTo>
                <a:lnTo>
                  <a:pt x="582920" y="0"/>
                </a:lnTo>
                <a:lnTo>
                  <a:pt x="582920" y="611188"/>
                </a:lnTo>
                <a:lnTo>
                  <a:pt x="0" y="6111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Freeform 114"/>
          <p:cNvSpPr/>
          <p:nvPr/>
        </p:nvSpPr>
        <p:spPr>
          <a:xfrm>
            <a:off x="11110087" y="2898035"/>
            <a:ext cx="685178" cy="548143"/>
          </a:xfrm>
          <a:custGeom>
            <a:avLst/>
            <a:gdLst/>
            <a:ahLst/>
            <a:cxnLst/>
            <a:rect l="l" t="t" r="r" b="b"/>
            <a:pathLst>
              <a:path w="685178" h="548143">
                <a:moveTo>
                  <a:pt x="0" y="0"/>
                </a:moveTo>
                <a:lnTo>
                  <a:pt x="685179" y="0"/>
                </a:lnTo>
                <a:lnTo>
                  <a:pt x="685179" y="548143"/>
                </a:lnTo>
                <a:lnTo>
                  <a:pt x="0" y="5481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Freeform 115"/>
          <p:cNvSpPr/>
          <p:nvPr/>
        </p:nvSpPr>
        <p:spPr>
          <a:xfrm>
            <a:off x="16457177" y="2859950"/>
            <a:ext cx="629613" cy="628039"/>
          </a:xfrm>
          <a:custGeom>
            <a:avLst/>
            <a:gdLst/>
            <a:ahLst/>
            <a:cxnLst/>
            <a:rect l="l" t="t" r="r" b="b"/>
            <a:pathLst>
              <a:path w="629613" h="628039">
                <a:moveTo>
                  <a:pt x="0" y="0"/>
                </a:moveTo>
                <a:lnTo>
                  <a:pt x="629613" y="0"/>
                </a:lnTo>
                <a:lnTo>
                  <a:pt x="629613" y="628039"/>
                </a:lnTo>
                <a:lnTo>
                  <a:pt x="0" y="6280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Freeform 116"/>
          <p:cNvSpPr/>
          <p:nvPr/>
        </p:nvSpPr>
        <p:spPr>
          <a:xfrm>
            <a:off x="14641141" y="2824452"/>
            <a:ext cx="740317" cy="740317"/>
          </a:xfrm>
          <a:custGeom>
            <a:avLst/>
            <a:gdLst/>
            <a:ahLst/>
            <a:cxnLst/>
            <a:rect l="l" t="t" r="r" b="b"/>
            <a:pathLst>
              <a:path w="740317" h="740317">
                <a:moveTo>
                  <a:pt x="0" y="0"/>
                </a:moveTo>
                <a:lnTo>
                  <a:pt x="740317" y="0"/>
                </a:lnTo>
                <a:lnTo>
                  <a:pt x="740317" y="740317"/>
                </a:lnTo>
                <a:lnTo>
                  <a:pt x="0" y="74031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7" name="Group 117"/>
          <p:cNvGrpSpPr/>
          <p:nvPr/>
        </p:nvGrpSpPr>
        <p:grpSpPr>
          <a:xfrm>
            <a:off x="7089607" y="2350752"/>
            <a:ext cx="1626032" cy="1626032"/>
            <a:chOff x="0" y="0"/>
            <a:chExt cx="2168043" cy="2168043"/>
          </a:xfrm>
        </p:grpSpPr>
        <p:grpSp>
          <p:nvGrpSpPr>
            <p:cNvPr id="118" name="Group 118"/>
            <p:cNvGrpSpPr/>
            <p:nvPr/>
          </p:nvGrpSpPr>
          <p:grpSpPr>
            <a:xfrm>
              <a:off x="0" y="0"/>
              <a:ext cx="2168043" cy="2168043"/>
              <a:chOff x="0" y="0"/>
              <a:chExt cx="812800" cy="812800"/>
            </a:xfrm>
          </p:grpSpPr>
          <p:sp>
            <p:nvSpPr>
              <p:cNvPr id="119" name="Freeform 1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89831" y="0"/>
                    </a:moveTo>
                    <a:lnTo>
                      <a:pt x="722969" y="0"/>
                    </a:lnTo>
                    <a:cubicBezTo>
                      <a:pt x="746794" y="0"/>
                      <a:pt x="769643" y="9464"/>
                      <a:pt x="786489" y="26311"/>
                    </a:cubicBezTo>
                    <a:cubicBezTo>
                      <a:pt x="803336" y="43157"/>
                      <a:pt x="812800" y="66006"/>
                      <a:pt x="812800" y="89831"/>
                    </a:cubicBezTo>
                    <a:lnTo>
                      <a:pt x="812800" y="722969"/>
                    </a:lnTo>
                    <a:cubicBezTo>
                      <a:pt x="812800" y="746794"/>
                      <a:pt x="803336" y="769643"/>
                      <a:pt x="786489" y="786489"/>
                    </a:cubicBezTo>
                    <a:cubicBezTo>
                      <a:pt x="769643" y="803336"/>
                      <a:pt x="746794" y="812800"/>
                      <a:pt x="722969" y="812800"/>
                    </a:cubicBezTo>
                    <a:lnTo>
                      <a:pt x="89831" y="812800"/>
                    </a:lnTo>
                    <a:cubicBezTo>
                      <a:pt x="66006" y="812800"/>
                      <a:pt x="43157" y="803336"/>
                      <a:pt x="26311" y="786489"/>
                    </a:cubicBezTo>
                    <a:cubicBezTo>
                      <a:pt x="9464" y="769643"/>
                      <a:pt x="0" y="746794"/>
                      <a:pt x="0" y="722969"/>
                    </a:cubicBezTo>
                    <a:lnTo>
                      <a:pt x="0" y="89831"/>
                    </a:lnTo>
                    <a:cubicBezTo>
                      <a:pt x="0" y="66006"/>
                      <a:pt x="9464" y="43157"/>
                      <a:pt x="26311" y="26311"/>
                    </a:cubicBezTo>
                    <a:cubicBezTo>
                      <a:pt x="43157" y="9464"/>
                      <a:pt x="66006" y="0"/>
                      <a:pt x="89831" y="0"/>
                    </a:cubicBezTo>
                    <a:close/>
                  </a:path>
                </a:pathLst>
              </a:custGeom>
              <a:solidFill>
                <a:srgbClr val="A8B5CB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0" name="TextBox 120"/>
              <p:cNvSpPr txBox="1"/>
              <p:nvPr/>
            </p:nvSpPr>
            <p:spPr>
              <a:xfrm>
                <a:off x="0" y="0"/>
                <a:ext cx="812800" cy="8128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83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1" name="Group 121"/>
            <p:cNvGrpSpPr/>
            <p:nvPr/>
          </p:nvGrpSpPr>
          <p:grpSpPr>
            <a:xfrm>
              <a:off x="73806" y="89275"/>
              <a:ext cx="2018579" cy="399413"/>
              <a:chOff x="0" y="0"/>
              <a:chExt cx="558361" cy="110482"/>
            </a:xfrm>
          </p:grpSpPr>
          <p:sp>
            <p:nvSpPr>
              <p:cNvPr id="122" name="Freeform 122"/>
              <p:cNvSpPr/>
              <p:nvPr/>
            </p:nvSpPr>
            <p:spPr>
              <a:xfrm>
                <a:off x="0" y="0"/>
                <a:ext cx="558361" cy="110482"/>
              </a:xfrm>
              <a:custGeom>
                <a:avLst/>
                <a:gdLst/>
                <a:ahLst/>
                <a:cxnLst/>
                <a:rect l="l" t="t" r="r" b="b"/>
                <a:pathLst>
                  <a:path w="558361" h="110482">
                    <a:moveTo>
                      <a:pt x="55241" y="0"/>
                    </a:moveTo>
                    <a:lnTo>
                      <a:pt x="503120" y="0"/>
                    </a:lnTo>
                    <a:cubicBezTo>
                      <a:pt x="533628" y="0"/>
                      <a:pt x="558361" y="24732"/>
                      <a:pt x="558361" y="55241"/>
                    </a:cubicBezTo>
                    <a:lnTo>
                      <a:pt x="558361" y="55241"/>
                    </a:lnTo>
                    <a:cubicBezTo>
                      <a:pt x="558361" y="85750"/>
                      <a:pt x="533628" y="110482"/>
                      <a:pt x="503120" y="110482"/>
                    </a:cubicBezTo>
                    <a:lnTo>
                      <a:pt x="55241" y="110482"/>
                    </a:lnTo>
                    <a:cubicBezTo>
                      <a:pt x="24732" y="110482"/>
                      <a:pt x="0" y="85750"/>
                      <a:pt x="0" y="55241"/>
                    </a:cubicBezTo>
                    <a:lnTo>
                      <a:pt x="0" y="55241"/>
                    </a:lnTo>
                    <a:cubicBezTo>
                      <a:pt x="0" y="24732"/>
                      <a:pt x="24732" y="0"/>
                      <a:pt x="55241" y="0"/>
                    </a:cubicBezTo>
                    <a:close/>
                  </a:path>
                </a:pathLst>
              </a:custGeom>
              <a:solidFill>
                <a:srgbClr val="FFFBF6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3" name="TextBox 123"/>
              <p:cNvSpPr txBox="1"/>
              <p:nvPr/>
            </p:nvSpPr>
            <p:spPr>
              <a:xfrm>
                <a:off x="0" y="0"/>
                <a:ext cx="558361" cy="1104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83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24" name="Group 124"/>
            <p:cNvGrpSpPr/>
            <p:nvPr/>
          </p:nvGrpSpPr>
          <p:grpSpPr>
            <a:xfrm>
              <a:off x="73806" y="1691064"/>
              <a:ext cx="2018579" cy="399413"/>
              <a:chOff x="0" y="0"/>
              <a:chExt cx="558361" cy="110482"/>
            </a:xfrm>
          </p:grpSpPr>
          <p:sp>
            <p:nvSpPr>
              <p:cNvPr id="125" name="Freeform 125"/>
              <p:cNvSpPr/>
              <p:nvPr/>
            </p:nvSpPr>
            <p:spPr>
              <a:xfrm>
                <a:off x="0" y="0"/>
                <a:ext cx="558361" cy="110482"/>
              </a:xfrm>
              <a:custGeom>
                <a:avLst/>
                <a:gdLst/>
                <a:ahLst/>
                <a:cxnLst/>
                <a:rect l="l" t="t" r="r" b="b"/>
                <a:pathLst>
                  <a:path w="558361" h="110482">
                    <a:moveTo>
                      <a:pt x="55241" y="0"/>
                    </a:moveTo>
                    <a:lnTo>
                      <a:pt x="503120" y="0"/>
                    </a:lnTo>
                    <a:cubicBezTo>
                      <a:pt x="533628" y="0"/>
                      <a:pt x="558361" y="24732"/>
                      <a:pt x="558361" y="55241"/>
                    </a:cubicBezTo>
                    <a:lnTo>
                      <a:pt x="558361" y="55241"/>
                    </a:lnTo>
                    <a:cubicBezTo>
                      <a:pt x="558361" y="85750"/>
                      <a:pt x="533628" y="110482"/>
                      <a:pt x="503120" y="110482"/>
                    </a:cubicBezTo>
                    <a:lnTo>
                      <a:pt x="55241" y="110482"/>
                    </a:lnTo>
                    <a:cubicBezTo>
                      <a:pt x="24732" y="110482"/>
                      <a:pt x="0" y="85750"/>
                      <a:pt x="0" y="55241"/>
                    </a:cubicBezTo>
                    <a:lnTo>
                      <a:pt x="0" y="55241"/>
                    </a:lnTo>
                    <a:cubicBezTo>
                      <a:pt x="0" y="24732"/>
                      <a:pt x="24732" y="0"/>
                      <a:pt x="55241" y="0"/>
                    </a:cubicBezTo>
                    <a:close/>
                  </a:path>
                </a:pathLst>
              </a:custGeom>
              <a:solidFill>
                <a:srgbClr val="FFFBF6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TextBox 126"/>
              <p:cNvSpPr txBox="1"/>
              <p:nvPr/>
            </p:nvSpPr>
            <p:spPr>
              <a:xfrm>
                <a:off x="0" y="0"/>
                <a:ext cx="558361" cy="1104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83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93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DM Sans"/>
                    <a:ea typeface="+mn-ea"/>
                    <a:cs typeface="+mn-cs"/>
                  </a:rPr>
                  <a:t>Groundwork</a:t>
                </a:r>
              </a:p>
            </p:txBody>
          </p:sp>
        </p:grpSp>
        <p:grpSp>
          <p:nvGrpSpPr>
            <p:cNvPr id="127" name="Group 127"/>
            <p:cNvGrpSpPr/>
            <p:nvPr/>
          </p:nvGrpSpPr>
          <p:grpSpPr>
            <a:xfrm>
              <a:off x="73806" y="89275"/>
              <a:ext cx="399413" cy="399413"/>
              <a:chOff x="0" y="0"/>
              <a:chExt cx="812800" cy="812800"/>
            </a:xfrm>
          </p:grpSpPr>
          <p:sp>
            <p:nvSpPr>
              <p:cNvPr id="128" name="Freeform 1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23232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TextBox 129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83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30" name="Freeform 130"/>
            <p:cNvSpPr/>
            <p:nvPr/>
          </p:nvSpPr>
          <p:spPr>
            <a:xfrm>
              <a:off x="719479" y="728601"/>
              <a:ext cx="729085" cy="729085"/>
            </a:xfrm>
            <a:custGeom>
              <a:avLst/>
              <a:gdLst/>
              <a:ahLst/>
              <a:cxnLst/>
              <a:rect l="l" t="t" r="r" b="b"/>
              <a:pathLst>
                <a:path w="729085" h="729085">
                  <a:moveTo>
                    <a:pt x="0" y="0"/>
                  </a:moveTo>
                  <a:lnTo>
                    <a:pt x="729085" y="0"/>
                  </a:lnTo>
                  <a:lnTo>
                    <a:pt x="729085" y="729085"/>
                  </a:lnTo>
                  <a:lnTo>
                    <a:pt x="0" y="729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xmlns="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1"/>
            <p:cNvSpPr txBox="1"/>
            <p:nvPr/>
          </p:nvSpPr>
          <p:spPr>
            <a:xfrm>
              <a:off x="174175" y="177428"/>
              <a:ext cx="180819" cy="213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205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4" b="0" i="0" u="none" strike="noStrike" kern="1200" cap="none" spc="0" normalizeH="0" baseline="0" noProof="0">
                  <a:ln>
                    <a:noFill/>
                  </a:ln>
                  <a:solidFill>
                    <a:srgbClr val="FFFBF6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32" name="TextBox 132"/>
            <p:cNvSpPr txBox="1"/>
            <p:nvPr/>
          </p:nvSpPr>
          <p:spPr>
            <a:xfrm>
              <a:off x="373593" y="177428"/>
              <a:ext cx="1705174" cy="226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ts val="1325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4" b="0" i="0" u="none" strike="noStrike" kern="1200" cap="none" spc="-16" normalizeH="0" baseline="0" noProof="0">
                  <a:ln>
                    <a:noFill/>
                  </a:ln>
                  <a:solidFill>
                    <a:srgbClr val="352259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Initiation</a:t>
              </a:r>
            </a:p>
          </p:txBody>
        </p:sp>
      </p:grpSp>
      <p:grpSp>
        <p:nvGrpSpPr>
          <p:cNvPr id="133" name="Group 133"/>
          <p:cNvGrpSpPr/>
          <p:nvPr/>
        </p:nvGrpSpPr>
        <p:grpSpPr>
          <a:xfrm>
            <a:off x="10711524" y="3614117"/>
            <a:ext cx="1513934" cy="299560"/>
            <a:chOff x="0" y="0"/>
            <a:chExt cx="558361" cy="110482"/>
          </a:xfrm>
        </p:grpSpPr>
        <p:sp>
          <p:nvSpPr>
            <p:cNvPr id="134" name="Freeform 134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5241" y="0"/>
                  </a:moveTo>
                  <a:lnTo>
                    <a:pt x="503120" y="0"/>
                  </a:lnTo>
                  <a:cubicBezTo>
                    <a:pt x="533628" y="0"/>
                    <a:pt x="558361" y="24732"/>
                    <a:pt x="558361" y="55241"/>
                  </a:cubicBezTo>
                  <a:lnTo>
                    <a:pt x="558361" y="55241"/>
                  </a:lnTo>
                  <a:cubicBezTo>
                    <a:pt x="558361" y="85750"/>
                    <a:pt x="533628" y="110482"/>
                    <a:pt x="503120" y="110482"/>
                  </a:cubicBezTo>
                  <a:lnTo>
                    <a:pt x="55241" y="110482"/>
                  </a:lnTo>
                  <a:cubicBezTo>
                    <a:pt x="24732" y="110482"/>
                    <a:pt x="0" y="85750"/>
                    <a:pt x="0" y="55241"/>
                  </a:cubicBezTo>
                  <a:lnTo>
                    <a:pt x="0" y="55241"/>
                  </a:lnTo>
                  <a:cubicBezTo>
                    <a:pt x="0" y="24732"/>
                    <a:pt x="24732" y="0"/>
                    <a:pt x="55241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TextBox 135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9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Decision</a:t>
              </a:r>
            </a:p>
          </p:txBody>
        </p:sp>
      </p:grpSp>
      <p:grpSp>
        <p:nvGrpSpPr>
          <p:cNvPr id="136" name="Group 136"/>
          <p:cNvGrpSpPr/>
          <p:nvPr/>
        </p:nvGrpSpPr>
        <p:grpSpPr>
          <a:xfrm>
            <a:off x="8622218" y="4659598"/>
            <a:ext cx="2474963" cy="615462"/>
            <a:chOff x="0" y="0"/>
            <a:chExt cx="2331722" cy="579842"/>
          </a:xfrm>
        </p:grpSpPr>
        <p:sp>
          <p:nvSpPr>
            <p:cNvPr id="137" name="Freeform 137"/>
            <p:cNvSpPr/>
            <p:nvPr/>
          </p:nvSpPr>
          <p:spPr>
            <a:xfrm>
              <a:off x="0" y="0"/>
              <a:ext cx="2331722" cy="579842"/>
            </a:xfrm>
            <a:custGeom>
              <a:avLst/>
              <a:gdLst/>
              <a:ahLst/>
              <a:cxnLst/>
              <a:rect l="l" t="t" r="r" b="b"/>
              <a:pathLst>
                <a:path w="2331722" h="579842">
                  <a:moveTo>
                    <a:pt x="2331722" y="289921"/>
                  </a:moveTo>
                  <a:lnTo>
                    <a:pt x="1925322" y="0"/>
                  </a:lnTo>
                  <a:lnTo>
                    <a:pt x="1925322" y="203200"/>
                  </a:lnTo>
                  <a:lnTo>
                    <a:pt x="0" y="203200"/>
                  </a:lnTo>
                  <a:lnTo>
                    <a:pt x="0" y="376642"/>
                  </a:lnTo>
                  <a:lnTo>
                    <a:pt x="1925322" y="376642"/>
                  </a:lnTo>
                  <a:lnTo>
                    <a:pt x="1925322" y="579842"/>
                  </a:lnTo>
                  <a:lnTo>
                    <a:pt x="2331722" y="289921"/>
                  </a:lnTo>
                  <a:close/>
                </a:path>
              </a:pathLst>
            </a:custGeom>
            <a:solidFill>
              <a:srgbClr val="F84104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8" name="TextBox 138"/>
            <p:cNvSpPr txBox="1"/>
            <p:nvPr/>
          </p:nvSpPr>
          <p:spPr>
            <a:xfrm>
              <a:off x="0" y="155575"/>
              <a:ext cx="2230122" cy="221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39" name="TextBox 139"/>
          <p:cNvSpPr txBox="1"/>
          <p:nvPr/>
        </p:nvSpPr>
        <p:spPr>
          <a:xfrm>
            <a:off x="3231661" y="471732"/>
            <a:ext cx="11709179" cy="761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09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45" b="0" i="0" u="none" strike="noStrike" kern="1200" cap="none" spc="0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Agrandir Ultra-Bold"/>
                <a:ea typeface="+mn-ea"/>
                <a:cs typeface="+mn-cs"/>
              </a:rPr>
              <a:t>Organization V4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9018443" y="2481442"/>
            <a:ext cx="135614" cy="16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4" b="0" i="0" u="none" strike="noStrike" kern="1200" cap="none" spc="0" normalizeH="0" baseline="0" noProof="0">
                <a:ln>
                  <a:noFill/>
                </a:ln>
                <a:solidFill>
                  <a:srgbClr val="FFFBF6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1</a:t>
            </a:r>
          </a:p>
        </p:txBody>
      </p:sp>
      <p:sp>
        <p:nvSpPr>
          <p:cNvPr id="141" name="TextBox 141"/>
          <p:cNvSpPr txBox="1"/>
          <p:nvPr/>
        </p:nvSpPr>
        <p:spPr>
          <a:xfrm>
            <a:off x="10789295" y="2481442"/>
            <a:ext cx="135614" cy="16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4" b="0" i="0" u="none" strike="noStrike" kern="1200" cap="none" spc="0" normalizeH="0" baseline="0" noProof="0">
                <a:ln>
                  <a:noFill/>
                </a:ln>
                <a:solidFill>
                  <a:srgbClr val="FFFBF6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2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12578583" y="2481442"/>
            <a:ext cx="135614" cy="16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4" b="0" i="0" u="none" strike="noStrike" kern="1200" cap="none" spc="0" normalizeH="0" baseline="0" noProof="0">
                <a:ln>
                  <a:noFill/>
                </a:ln>
                <a:solidFill>
                  <a:srgbClr val="FFFBF6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3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14329610" y="2481442"/>
            <a:ext cx="135614" cy="16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4" b="0" i="0" u="none" strike="noStrike" kern="1200" cap="none" spc="0" normalizeH="0" baseline="0" noProof="0">
                <a:ln>
                  <a:noFill/>
                </a:ln>
                <a:solidFill>
                  <a:srgbClr val="FFFBF6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4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16099767" y="2481442"/>
            <a:ext cx="135614" cy="16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4" b="0" i="0" u="none" strike="noStrike" kern="1200" cap="none" spc="0" normalizeH="0" baseline="0" noProof="0">
                <a:ln>
                  <a:noFill/>
                </a:ln>
                <a:solidFill>
                  <a:srgbClr val="FFFBF6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5</a:t>
            </a:r>
          </a:p>
        </p:txBody>
      </p:sp>
      <p:sp>
        <p:nvSpPr>
          <p:cNvPr id="145" name="TextBox 145"/>
          <p:cNvSpPr txBox="1"/>
          <p:nvPr/>
        </p:nvSpPr>
        <p:spPr>
          <a:xfrm>
            <a:off x="12613464" y="3682783"/>
            <a:ext cx="1256745" cy="16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4" b="0" i="0" u="none" strike="noStrike" kern="1200" cap="none" spc="0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"/>
                <a:ea typeface="+mn-ea"/>
                <a:cs typeface="+mn-cs"/>
              </a:rPr>
              <a:t>Preparation</a:t>
            </a:r>
          </a:p>
        </p:txBody>
      </p:sp>
      <p:sp>
        <p:nvSpPr>
          <p:cNvPr id="146" name="TextBox 146"/>
          <p:cNvSpPr txBox="1"/>
          <p:nvPr/>
        </p:nvSpPr>
        <p:spPr>
          <a:xfrm>
            <a:off x="14382927" y="3682783"/>
            <a:ext cx="1256745" cy="16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4" b="0" i="0" u="none" strike="noStrike" kern="1200" cap="none" spc="0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"/>
                <a:ea typeface="+mn-ea"/>
                <a:cs typeface="+mn-cs"/>
              </a:rPr>
              <a:t>Action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16153779" y="3682783"/>
            <a:ext cx="1256745" cy="162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4" b="0" i="0" u="none" strike="noStrike" kern="1200" cap="none" spc="0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"/>
                <a:ea typeface="+mn-ea"/>
                <a:cs typeface="+mn-cs"/>
              </a:rPr>
              <a:t>Deployment</a:t>
            </a:r>
          </a:p>
        </p:txBody>
      </p:sp>
      <p:sp>
        <p:nvSpPr>
          <p:cNvPr id="148" name="TextBox 148"/>
          <p:cNvSpPr txBox="1"/>
          <p:nvPr/>
        </p:nvSpPr>
        <p:spPr>
          <a:xfrm>
            <a:off x="11097181" y="2395355"/>
            <a:ext cx="1021268" cy="334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2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4" b="0" i="0" u="none" strike="noStrike" kern="1200" cap="none" spc="-16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Agreement &amp; Planning</a:t>
            </a:r>
          </a:p>
        </p:txBody>
      </p:sp>
      <p:sp>
        <p:nvSpPr>
          <p:cNvPr id="149" name="TextBox 149"/>
          <p:cNvSpPr txBox="1"/>
          <p:nvPr/>
        </p:nvSpPr>
        <p:spPr>
          <a:xfrm>
            <a:off x="12867338" y="2476659"/>
            <a:ext cx="1021268" cy="17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2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4" b="0" i="0" u="none" strike="noStrike" kern="1200" cap="none" spc="-16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Inception</a:t>
            </a:r>
          </a:p>
        </p:txBody>
      </p:sp>
      <p:sp>
        <p:nvSpPr>
          <p:cNvPr id="150" name="TextBox 150"/>
          <p:cNvSpPr txBox="1"/>
          <p:nvPr/>
        </p:nvSpPr>
        <p:spPr>
          <a:xfrm>
            <a:off x="14637495" y="2476659"/>
            <a:ext cx="1021268" cy="17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2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4" b="0" i="0" u="none" strike="noStrike" kern="1200" cap="none" spc="-16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Construction</a:t>
            </a:r>
          </a:p>
        </p:txBody>
      </p:sp>
      <p:sp>
        <p:nvSpPr>
          <p:cNvPr id="151" name="TextBox 151"/>
          <p:cNvSpPr txBox="1"/>
          <p:nvPr/>
        </p:nvSpPr>
        <p:spPr>
          <a:xfrm>
            <a:off x="16407005" y="2476659"/>
            <a:ext cx="1021268" cy="17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2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4" b="0" i="0" u="none" strike="noStrike" kern="1200" cap="none" spc="-16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Transition</a:t>
            </a:r>
          </a:p>
        </p:txBody>
      </p:sp>
      <p:sp>
        <p:nvSpPr>
          <p:cNvPr id="152" name="TextBox 152"/>
          <p:cNvSpPr txBox="1"/>
          <p:nvPr/>
        </p:nvSpPr>
        <p:spPr>
          <a:xfrm>
            <a:off x="9262499" y="2476659"/>
            <a:ext cx="1116920" cy="17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2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4" b="0" i="0" u="none" strike="noStrike" kern="1200" cap="none" spc="-16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Project Scoping </a:t>
            </a:r>
          </a:p>
        </p:txBody>
      </p:sp>
      <p:sp>
        <p:nvSpPr>
          <p:cNvPr id="153" name="TextBox 153"/>
          <p:cNvSpPr txBox="1"/>
          <p:nvPr/>
        </p:nvSpPr>
        <p:spPr>
          <a:xfrm>
            <a:off x="5424781" y="2495604"/>
            <a:ext cx="127395" cy="14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3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3" b="0" i="0" u="none" strike="noStrike" kern="1200" cap="none" spc="0" normalizeH="0" baseline="0" noProof="0">
                <a:ln>
                  <a:noFill/>
                </a:ln>
                <a:solidFill>
                  <a:srgbClr val="FFFBF6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1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5695944" y="2445947"/>
            <a:ext cx="1116920" cy="17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2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4" b="0" i="0" u="none" strike="noStrike" kern="1200" cap="none" spc="-16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xxx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3654981" y="2507445"/>
            <a:ext cx="127395" cy="14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3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3" b="0" i="0" u="none" strike="noStrike" kern="1200" cap="none" spc="0" normalizeH="0" baseline="0" noProof="0">
                <a:ln>
                  <a:noFill/>
                </a:ln>
                <a:solidFill>
                  <a:srgbClr val="FFFBF6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1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1885182" y="2514951"/>
            <a:ext cx="127395" cy="14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3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3" b="0" i="0" u="none" strike="noStrike" kern="1200" cap="none" spc="0" normalizeH="0" baseline="0" noProof="0">
                <a:ln>
                  <a:noFill/>
                </a:ln>
                <a:solidFill>
                  <a:srgbClr val="FFFBF6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1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2156345" y="2465293"/>
            <a:ext cx="1116920" cy="17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2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4" b="0" i="0" u="none" strike="noStrike" kern="1200" cap="none" spc="-16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xxx</a:t>
            </a:r>
          </a:p>
        </p:txBody>
      </p:sp>
      <p:sp>
        <p:nvSpPr>
          <p:cNvPr id="158" name="TextBox 158"/>
          <p:cNvSpPr txBox="1"/>
          <p:nvPr/>
        </p:nvSpPr>
        <p:spPr>
          <a:xfrm>
            <a:off x="3872989" y="2445947"/>
            <a:ext cx="1116920" cy="172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32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4" b="0" i="0" u="none" strike="noStrike" kern="1200" cap="none" spc="-16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xxx</a:t>
            </a:r>
          </a:p>
        </p:txBody>
      </p:sp>
      <p:sp>
        <p:nvSpPr>
          <p:cNvPr id="159" name="TextBox 159"/>
          <p:cNvSpPr txBox="1"/>
          <p:nvPr/>
        </p:nvSpPr>
        <p:spPr>
          <a:xfrm>
            <a:off x="11520141" y="4642112"/>
            <a:ext cx="3340996" cy="58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7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 Bold"/>
                <a:ea typeface="+mn-ea"/>
                <a:cs typeface="+mn-cs"/>
              </a:rPr>
              <a:t>Time to market</a:t>
            </a:r>
          </a:p>
        </p:txBody>
      </p:sp>
      <p:sp>
        <p:nvSpPr>
          <p:cNvPr id="160" name="Freeform 160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1"/>
          <p:cNvSpPr txBox="1"/>
          <p:nvPr/>
        </p:nvSpPr>
        <p:spPr>
          <a:xfrm>
            <a:off x="11170071" y="9616630"/>
            <a:ext cx="6303913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#1 - Make the invisible visible</a:t>
            </a:r>
          </a:p>
        </p:txBody>
      </p:sp>
    </p:spTree>
    <p:extLst>
      <p:ext uri="{BB962C8B-B14F-4D97-AF65-F5344CB8AC3E}">
        <p14:creationId xmlns:p14="http://schemas.microsoft.com/office/powerpoint/2010/main" val="41164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37178" y="-49407"/>
            <a:ext cx="6992521" cy="10455906"/>
          </a:xfrm>
          <a:prstGeom prst="rect">
            <a:avLst/>
          </a:prstGeom>
          <a:solidFill>
            <a:srgbClr val="FFFBF6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6644205" y="1097953"/>
            <a:ext cx="6369624" cy="8346858"/>
            <a:chOff x="0" y="0"/>
            <a:chExt cx="2142077" cy="28070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42077" cy="2807012"/>
            </a:xfrm>
            <a:custGeom>
              <a:avLst/>
              <a:gdLst/>
              <a:ahLst/>
              <a:cxnLst/>
              <a:rect l="l" t="t" r="r" b="b"/>
              <a:pathLst>
                <a:path w="2142077" h="2807012">
                  <a:moveTo>
                    <a:pt x="0" y="0"/>
                  </a:moveTo>
                  <a:lnTo>
                    <a:pt x="2142077" y="0"/>
                  </a:lnTo>
                  <a:lnTo>
                    <a:pt x="2142077" y="2807012"/>
                  </a:lnTo>
                  <a:lnTo>
                    <a:pt x="0" y="2807012"/>
                  </a:lnTo>
                  <a:close/>
                </a:path>
              </a:pathLst>
            </a:custGeom>
            <a:solidFill>
              <a:srgbClr val="FFF5E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142077" cy="2826062"/>
            </a:xfrm>
            <a:prstGeom prst="rect">
              <a:avLst/>
            </a:prstGeom>
          </p:spPr>
          <p:txBody>
            <a:bodyPr lIns="110063" tIns="110063" rIns="110063" bIns="110063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132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689200" y="4333249"/>
            <a:ext cx="217959" cy="21795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8B5C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33439" y="4333249"/>
            <a:ext cx="217959" cy="217959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8B5C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800011" y="4333249"/>
            <a:ext cx="217959" cy="21795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A8B5C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39700" y="139700"/>
              <a:ext cx="533400" cy="533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826690" y="2543915"/>
            <a:ext cx="1898313" cy="1898313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8940" y="0"/>
                  </a:moveTo>
                  <a:lnTo>
                    <a:pt x="763860" y="0"/>
                  </a:lnTo>
                  <a:cubicBezTo>
                    <a:pt x="790889" y="0"/>
                    <a:pt x="812800" y="21911"/>
                    <a:pt x="812800" y="48940"/>
                  </a:cubicBezTo>
                  <a:lnTo>
                    <a:pt x="812800" y="763860"/>
                  </a:lnTo>
                  <a:cubicBezTo>
                    <a:pt x="812800" y="790889"/>
                    <a:pt x="790889" y="812800"/>
                    <a:pt x="763860" y="812800"/>
                  </a:cubicBezTo>
                  <a:lnTo>
                    <a:pt x="48940" y="812800"/>
                  </a:lnTo>
                  <a:cubicBezTo>
                    <a:pt x="21911" y="812800"/>
                    <a:pt x="0" y="790889"/>
                    <a:pt x="0" y="763860"/>
                  </a:cubicBezTo>
                  <a:lnTo>
                    <a:pt x="0" y="48940"/>
                  </a:lnTo>
                  <a:cubicBezTo>
                    <a:pt x="0" y="21911"/>
                    <a:pt x="21911" y="0"/>
                    <a:pt x="48940" y="0"/>
                  </a:cubicBezTo>
                  <a:close/>
                </a:path>
              </a:pathLst>
            </a:custGeom>
            <a:solidFill>
              <a:srgbClr val="A8B5C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93262" y="2543915"/>
            <a:ext cx="1898313" cy="189831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8940" y="0"/>
                  </a:moveTo>
                  <a:lnTo>
                    <a:pt x="763860" y="0"/>
                  </a:lnTo>
                  <a:cubicBezTo>
                    <a:pt x="790889" y="0"/>
                    <a:pt x="812800" y="21911"/>
                    <a:pt x="812800" y="48940"/>
                  </a:cubicBezTo>
                  <a:lnTo>
                    <a:pt x="812800" y="763860"/>
                  </a:lnTo>
                  <a:cubicBezTo>
                    <a:pt x="812800" y="790889"/>
                    <a:pt x="790889" y="812800"/>
                    <a:pt x="763860" y="812800"/>
                  </a:cubicBezTo>
                  <a:lnTo>
                    <a:pt x="48940" y="812800"/>
                  </a:lnTo>
                  <a:cubicBezTo>
                    <a:pt x="21911" y="812800"/>
                    <a:pt x="0" y="790889"/>
                    <a:pt x="0" y="763860"/>
                  </a:cubicBezTo>
                  <a:lnTo>
                    <a:pt x="0" y="48940"/>
                  </a:lnTo>
                  <a:cubicBezTo>
                    <a:pt x="0" y="21911"/>
                    <a:pt x="21911" y="0"/>
                    <a:pt x="48940" y="0"/>
                  </a:cubicBezTo>
                  <a:close/>
                </a:path>
              </a:pathLst>
            </a:custGeom>
            <a:solidFill>
              <a:srgbClr val="A8B5C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959834" y="2543915"/>
            <a:ext cx="1898313" cy="1898313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8940" y="0"/>
                  </a:moveTo>
                  <a:lnTo>
                    <a:pt x="763860" y="0"/>
                  </a:lnTo>
                  <a:cubicBezTo>
                    <a:pt x="790889" y="0"/>
                    <a:pt x="812800" y="21911"/>
                    <a:pt x="812800" y="48940"/>
                  </a:cubicBezTo>
                  <a:lnTo>
                    <a:pt x="812800" y="763860"/>
                  </a:lnTo>
                  <a:cubicBezTo>
                    <a:pt x="812800" y="790889"/>
                    <a:pt x="790889" y="812800"/>
                    <a:pt x="763860" y="812800"/>
                  </a:cubicBezTo>
                  <a:lnTo>
                    <a:pt x="48940" y="812800"/>
                  </a:lnTo>
                  <a:cubicBezTo>
                    <a:pt x="21911" y="812800"/>
                    <a:pt x="0" y="790889"/>
                    <a:pt x="0" y="763860"/>
                  </a:cubicBezTo>
                  <a:lnTo>
                    <a:pt x="0" y="48940"/>
                  </a:lnTo>
                  <a:cubicBezTo>
                    <a:pt x="0" y="21911"/>
                    <a:pt x="21911" y="0"/>
                    <a:pt x="48940" y="0"/>
                  </a:cubicBezTo>
                  <a:close/>
                </a:path>
              </a:pathLst>
            </a:custGeom>
            <a:solidFill>
              <a:srgbClr val="A8B5CB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892935" y="4024591"/>
            <a:ext cx="1767444" cy="349722"/>
            <a:chOff x="0" y="0"/>
            <a:chExt cx="558361" cy="1104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2563" y="0"/>
                  </a:moveTo>
                  <a:lnTo>
                    <a:pt x="505797" y="0"/>
                  </a:lnTo>
                  <a:cubicBezTo>
                    <a:pt x="534827" y="0"/>
                    <a:pt x="558361" y="23533"/>
                    <a:pt x="558361" y="52563"/>
                  </a:cubicBezTo>
                  <a:lnTo>
                    <a:pt x="558361" y="57918"/>
                  </a:lnTo>
                  <a:cubicBezTo>
                    <a:pt x="558361" y="86949"/>
                    <a:pt x="534827" y="110482"/>
                    <a:pt x="505797" y="110482"/>
                  </a:cubicBezTo>
                  <a:lnTo>
                    <a:pt x="52563" y="110482"/>
                  </a:lnTo>
                  <a:cubicBezTo>
                    <a:pt x="23533" y="110482"/>
                    <a:pt x="0" y="86949"/>
                    <a:pt x="0" y="57918"/>
                  </a:cubicBezTo>
                  <a:lnTo>
                    <a:pt x="0" y="52563"/>
                  </a:lnTo>
                  <a:cubicBezTo>
                    <a:pt x="0" y="23533"/>
                    <a:pt x="23533" y="0"/>
                    <a:pt x="52563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958696" y="4024591"/>
            <a:ext cx="1767444" cy="349722"/>
            <a:chOff x="0" y="0"/>
            <a:chExt cx="558361" cy="1104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2563" y="0"/>
                  </a:moveTo>
                  <a:lnTo>
                    <a:pt x="505797" y="0"/>
                  </a:lnTo>
                  <a:cubicBezTo>
                    <a:pt x="534827" y="0"/>
                    <a:pt x="558361" y="23533"/>
                    <a:pt x="558361" y="52563"/>
                  </a:cubicBezTo>
                  <a:lnTo>
                    <a:pt x="558361" y="57918"/>
                  </a:lnTo>
                  <a:cubicBezTo>
                    <a:pt x="558361" y="86949"/>
                    <a:pt x="534827" y="110482"/>
                    <a:pt x="505797" y="110482"/>
                  </a:cubicBezTo>
                  <a:lnTo>
                    <a:pt x="52563" y="110482"/>
                  </a:lnTo>
                  <a:cubicBezTo>
                    <a:pt x="23533" y="110482"/>
                    <a:pt x="0" y="86949"/>
                    <a:pt x="0" y="57918"/>
                  </a:cubicBezTo>
                  <a:lnTo>
                    <a:pt x="0" y="52563"/>
                  </a:lnTo>
                  <a:cubicBezTo>
                    <a:pt x="0" y="23533"/>
                    <a:pt x="23533" y="0"/>
                    <a:pt x="52563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026079" y="4024591"/>
            <a:ext cx="1767444" cy="349722"/>
            <a:chOff x="0" y="0"/>
            <a:chExt cx="558361" cy="11048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2563" y="0"/>
                  </a:moveTo>
                  <a:lnTo>
                    <a:pt x="505797" y="0"/>
                  </a:lnTo>
                  <a:cubicBezTo>
                    <a:pt x="534827" y="0"/>
                    <a:pt x="558361" y="23533"/>
                    <a:pt x="558361" y="52563"/>
                  </a:cubicBezTo>
                  <a:lnTo>
                    <a:pt x="558361" y="57918"/>
                  </a:lnTo>
                  <a:cubicBezTo>
                    <a:pt x="558361" y="86949"/>
                    <a:pt x="534827" y="110482"/>
                    <a:pt x="505797" y="110482"/>
                  </a:cubicBezTo>
                  <a:lnTo>
                    <a:pt x="52563" y="110482"/>
                  </a:lnTo>
                  <a:cubicBezTo>
                    <a:pt x="23533" y="110482"/>
                    <a:pt x="0" y="86949"/>
                    <a:pt x="0" y="57918"/>
                  </a:cubicBezTo>
                  <a:lnTo>
                    <a:pt x="0" y="52563"/>
                  </a:lnTo>
                  <a:cubicBezTo>
                    <a:pt x="0" y="23533"/>
                    <a:pt x="23533" y="0"/>
                    <a:pt x="52563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914458" y="2622083"/>
            <a:ext cx="1767444" cy="349722"/>
            <a:chOff x="0" y="0"/>
            <a:chExt cx="558361" cy="110482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2563" y="0"/>
                  </a:moveTo>
                  <a:lnTo>
                    <a:pt x="505797" y="0"/>
                  </a:lnTo>
                  <a:cubicBezTo>
                    <a:pt x="534827" y="0"/>
                    <a:pt x="558361" y="23533"/>
                    <a:pt x="558361" y="52563"/>
                  </a:cubicBezTo>
                  <a:lnTo>
                    <a:pt x="558361" y="57918"/>
                  </a:lnTo>
                  <a:cubicBezTo>
                    <a:pt x="558361" y="86949"/>
                    <a:pt x="534827" y="110482"/>
                    <a:pt x="505797" y="110482"/>
                  </a:cubicBezTo>
                  <a:lnTo>
                    <a:pt x="52563" y="110482"/>
                  </a:lnTo>
                  <a:cubicBezTo>
                    <a:pt x="23533" y="110482"/>
                    <a:pt x="0" y="86949"/>
                    <a:pt x="0" y="57918"/>
                  </a:cubicBezTo>
                  <a:lnTo>
                    <a:pt x="0" y="52563"/>
                  </a:lnTo>
                  <a:cubicBezTo>
                    <a:pt x="0" y="23533"/>
                    <a:pt x="23533" y="0"/>
                    <a:pt x="52563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8958696" y="2622083"/>
            <a:ext cx="1767444" cy="349722"/>
            <a:chOff x="0" y="0"/>
            <a:chExt cx="558361" cy="110482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2563" y="0"/>
                  </a:moveTo>
                  <a:lnTo>
                    <a:pt x="505797" y="0"/>
                  </a:lnTo>
                  <a:cubicBezTo>
                    <a:pt x="534827" y="0"/>
                    <a:pt x="558361" y="23533"/>
                    <a:pt x="558361" y="52563"/>
                  </a:cubicBezTo>
                  <a:lnTo>
                    <a:pt x="558361" y="57918"/>
                  </a:lnTo>
                  <a:cubicBezTo>
                    <a:pt x="558361" y="86949"/>
                    <a:pt x="534827" y="110482"/>
                    <a:pt x="505797" y="110482"/>
                  </a:cubicBezTo>
                  <a:lnTo>
                    <a:pt x="52563" y="110482"/>
                  </a:lnTo>
                  <a:cubicBezTo>
                    <a:pt x="23533" y="110482"/>
                    <a:pt x="0" y="86949"/>
                    <a:pt x="0" y="57918"/>
                  </a:cubicBezTo>
                  <a:lnTo>
                    <a:pt x="0" y="52563"/>
                  </a:lnTo>
                  <a:cubicBezTo>
                    <a:pt x="0" y="23533"/>
                    <a:pt x="23533" y="0"/>
                    <a:pt x="52563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025268" y="2622083"/>
            <a:ext cx="1767444" cy="349722"/>
            <a:chOff x="0" y="0"/>
            <a:chExt cx="558361" cy="11048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58361" cy="110482"/>
            </a:xfrm>
            <a:custGeom>
              <a:avLst/>
              <a:gdLst/>
              <a:ahLst/>
              <a:cxnLst/>
              <a:rect l="l" t="t" r="r" b="b"/>
              <a:pathLst>
                <a:path w="558361" h="110482">
                  <a:moveTo>
                    <a:pt x="52563" y="0"/>
                  </a:moveTo>
                  <a:lnTo>
                    <a:pt x="505797" y="0"/>
                  </a:lnTo>
                  <a:cubicBezTo>
                    <a:pt x="534827" y="0"/>
                    <a:pt x="558361" y="23533"/>
                    <a:pt x="558361" y="52563"/>
                  </a:cubicBezTo>
                  <a:lnTo>
                    <a:pt x="558361" y="57918"/>
                  </a:lnTo>
                  <a:cubicBezTo>
                    <a:pt x="558361" y="86949"/>
                    <a:pt x="534827" y="110482"/>
                    <a:pt x="505797" y="110482"/>
                  </a:cubicBezTo>
                  <a:lnTo>
                    <a:pt x="52563" y="110482"/>
                  </a:lnTo>
                  <a:cubicBezTo>
                    <a:pt x="23533" y="110482"/>
                    <a:pt x="0" y="86949"/>
                    <a:pt x="0" y="57918"/>
                  </a:cubicBezTo>
                  <a:lnTo>
                    <a:pt x="0" y="52563"/>
                  </a:lnTo>
                  <a:cubicBezTo>
                    <a:pt x="0" y="23533"/>
                    <a:pt x="23533" y="0"/>
                    <a:pt x="52563" y="0"/>
                  </a:cubicBezTo>
                  <a:close/>
                </a:path>
              </a:pathLst>
            </a:custGeom>
            <a:solidFill>
              <a:srgbClr val="FFFBF6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0"/>
              <a:ext cx="558361" cy="110482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6914458" y="2622083"/>
            <a:ext cx="349722" cy="349722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52259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8958696" y="2622083"/>
            <a:ext cx="349722" cy="349722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323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1025268" y="2622083"/>
            <a:ext cx="349722" cy="349722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23232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6814654" y="1878105"/>
            <a:ext cx="5977248" cy="397958"/>
            <a:chOff x="0" y="0"/>
            <a:chExt cx="2265957" cy="150865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265956" cy="150865"/>
            </a:xfrm>
            <a:custGeom>
              <a:avLst/>
              <a:gdLst/>
              <a:ahLst/>
              <a:cxnLst/>
              <a:rect l="l" t="t" r="r" b="b"/>
              <a:pathLst>
                <a:path w="2265956" h="150865">
                  <a:moveTo>
                    <a:pt x="22019" y="0"/>
                  </a:moveTo>
                  <a:lnTo>
                    <a:pt x="2243937" y="0"/>
                  </a:lnTo>
                  <a:cubicBezTo>
                    <a:pt x="2249777" y="0"/>
                    <a:pt x="2255378" y="2320"/>
                    <a:pt x="2259507" y="6449"/>
                  </a:cubicBezTo>
                  <a:cubicBezTo>
                    <a:pt x="2263637" y="10579"/>
                    <a:pt x="2265956" y="16179"/>
                    <a:pt x="2265956" y="22019"/>
                  </a:cubicBezTo>
                  <a:lnTo>
                    <a:pt x="2265956" y="128846"/>
                  </a:lnTo>
                  <a:cubicBezTo>
                    <a:pt x="2265956" y="134686"/>
                    <a:pt x="2263637" y="140286"/>
                    <a:pt x="2259507" y="144416"/>
                  </a:cubicBezTo>
                  <a:cubicBezTo>
                    <a:pt x="2255378" y="148545"/>
                    <a:pt x="2249777" y="150865"/>
                    <a:pt x="2243937" y="150865"/>
                  </a:cubicBezTo>
                  <a:lnTo>
                    <a:pt x="22019" y="150865"/>
                  </a:lnTo>
                  <a:cubicBezTo>
                    <a:pt x="16179" y="150865"/>
                    <a:pt x="10579" y="148545"/>
                    <a:pt x="6449" y="144416"/>
                  </a:cubicBezTo>
                  <a:cubicBezTo>
                    <a:pt x="2320" y="140286"/>
                    <a:pt x="0" y="134686"/>
                    <a:pt x="0" y="128846"/>
                  </a:cubicBezTo>
                  <a:lnTo>
                    <a:pt x="0" y="22019"/>
                  </a:lnTo>
                  <a:cubicBezTo>
                    <a:pt x="0" y="16179"/>
                    <a:pt x="2320" y="10579"/>
                    <a:pt x="6449" y="6449"/>
                  </a:cubicBezTo>
                  <a:cubicBezTo>
                    <a:pt x="10579" y="2320"/>
                    <a:pt x="16179" y="0"/>
                    <a:pt x="22019" y="0"/>
                  </a:cubicBezTo>
                  <a:close/>
                </a:path>
              </a:pathLst>
            </a:custGeom>
            <a:solidFill>
              <a:srgbClr val="FC603A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0" y="9525"/>
              <a:ext cx="2265957" cy="141340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97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8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Implementation</a:t>
              </a:r>
            </a:p>
          </p:txBody>
        </p:sp>
      </p:grpSp>
      <p:grpSp>
        <p:nvGrpSpPr>
          <p:cNvPr id="54" name="Group 54"/>
          <p:cNvGrpSpPr/>
          <p:nvPr/>
        </p:nvGrpSpPr>
        <p:grpSpPr>
          <a:xfrm>
            <a:off x="8914635" y="4643462"/>
            <a:ext cx="1876939" cy="4080515"/>
            <a:chOff x="0" y="0"/>
            <a:chExt cx="803649" cy="1747153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03649" cy="1747153"/>
            </a:xfrm>
            <a:custGeom>
              <a:avLst/>
              <a:gdLst/>
              <a:ahLst/>
              <a:cxnLst/>
              <a:rect l="l" t="t" r="r" b="b"/>
              <a:pathLst>
                <a:path w="803649" h="1747153">
                  <a:moveTo>
                    <a:pt x="49497" y="0"/>
                  </a:moveTo>
                  <a:lnTo>
                    <a:pt x="754151" y="0"/>
                  </a:lnTo>
                  <a:cubicBezTo>
                    <a:pt x="767279" y="0"/>
                    <a:pt x="779869" y="5215"/>
                    <a:pt x="789151" y="14497"/>
                  </a:cubicBezTo>
                  <a:cubicBezTo>
                    <a:pt x="798434" y="23780"/>
                    <a:pt x="803649" y="36370"/>
                    <a:pt x="803649" y="49497"/>
                  </a:cubicBezTo>
                  <a:lnTo>
                    <a:pt x="803649" y="1697656"/>
                  </a:lnTo>
                  <a:cubicBezTo>
                    <a:pt x="803649" y="1710783"/>
                    <a:pt x="798434" y="1723373"/>
                    <a:pt x="789151" y="1732656"/>
                  </a:cubicBezTo>
                  <a:cubicBezTo>
                    <a:pt x="779869" y="1741938"/>
                    <a:pt x="767279" y="1747153"/>
                    <a:pt x="754151" y="1747153"/>
                  </a:cubicBezTo>
                  <a:lnTo>
                    <a:pt x="49497" y="1747153"/>
                  </a:lnTo>
                  <a:cubicBezTo>
                    <a:pt x="36370" y="1747153"/>
                    <a:pt x="23780" y="1741938"/>
                    <a:pt x="14497" y="1732656"/>
                  </a:cubicBezTo>
                  <a:cubicBezTo>
                    <a:pt x="5215" y="1723373"/>
                    <a:pt x="0" y="1710783"/>
                    <a:pt x="0" y="1697656"/>
                  </a:cubicBezTo>
                  <a:lnTo>
                    <a:pt x="0" y="49497"/>
                  </a:lnTo>
                  <a:cubicBezTo>
                    <a:pt x="0" y="36370"/>
                    <a:pt x="5215" y="23780"/>
                    <a:pt x="14497" y="14497"/>
                  </a:cubicBezTo>
                  <a:cubicBezTo>
                    <a:pt x="23780" y="5215"/>
                    <a:pt x="36370" y="0"/>
                    <a:pt x="49497" y="0"/>
                  </a:cubicBezTo>
                  <a:close/>
                </a:path>
              </a:pathLst>
            </a:custGeom>
            <a:solidFill>
              <a:srgbClr val="F4F4F4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0" y="0"/>
              <a:ext cx="803649" cy="1747153"/>
            </a:xfrm>
            <a:prstGeom prst="rect">
              <a:avLst/>
            </a:prstGeom>
          </p:spPr>
          <p:txBody>
            <a:bodyPr lIns="29350" tIns="29350" rIns="29350" bIns="2935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83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7"/>
          <p:cNvGrpSpPr/>
          <p:nvPr/>
        </p:nvGrpSpPr>
        <p:grpSpPr>
          <a:xfrm>
            <a:off x="8958696" y="5178546"/>
            <a:ext cx="1767444" cy="349722"/>
            <a:chOff x="0" y="0"/>
            <a:chExt cx="2356592" cy="466295"/>
          </a:xfrm>
        </p:grpSpPr>
        <p:grpSp>
          <p:nvGrpSpPr>
            <p:cNvPr id="58" name="Group 58"/>
            <p:cNvGrpSpPr/>
            <p:nvPr/>
          </p:nvGrpSpPr>
          <p:grpSpPr>
            <a:xfrm>
              <a:off x="0" y="0"/>
              <a:ext cx="2356592" cy="466295"/>
              <a:chOff x="0" y="0"/>
              <a:chExt cx="558361" cy="110482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558361" cy="110482"/>
              </a:xfrm>
              <a:custGeom>
                <a:avLst/>
                <a:gdLst/>
                <a:ahLst/>
                <a:cxnLst/>
                <a:rect l="l" t="t" r="r" b="b"/>
                <a:pathLst>
                  <a:path w="558361" h="110482">
                    <a:moveTo>
                      <a:pt x="55241" y="0"/>
                    </a:moveTo>
                    <a:lnTo>
                      <a:pt x="503120" y="0"/>
                    </a:lnTo>
                    <a:cubicBezTo>
                      <a:pt x="533628" y="0"/>
                      <a:pt x="558361" y="24732"/>
                      <a:pt x="558361" y="55241"/>
                    </a:cubicBezTo>
                    <a:lnTo>
                      <a:pt x="558361" y="55241"/>
                    </a:lnTo>
                    <a:cubicBezTo>
                      <a:pt x="558361" y="85750"/>
                      <a:pt x="533628" y="110482"/>
                      <a:pt x="503120" y="110482"/>
                    </a:cubicBezTo>
                    <a:lnTo>
                      <a:pt x="55241" y="110482"/>
                    </a:lnTo>
                    <a:cubicBezTo>
                      <a:pt x="24732" y="110482"/>
                      <a:pt x="0" y="85750"/>
                      <a:pt x="0" y="55241"/>
                    </a:cubicBezTo>
                    <a:lnTo>
                      <a:pt x="0" y="55241"/>
                    </a:lnTo>
                    <a:cubicBezTo>
                      <a:pt x="0" y="24732"/>
                      <a:pt x="24732" y="0"/>
                      <a:pt x="55241" y="0"/>
                    </a:cubicBezTo>
                    <a:close/>
                  </a:path>
                </a:pathLst>
              </a:custGeom>
              <a:solidFill>
                <a:srgbClr val="FC603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TextBox 60"/>
              <p:cNvSpPr txBox="1"/>
              <p:nvPr/>
            </p:nvSpPr>
            <p:spPr>
              <a:xfrm>
                <a:off x="0" y="0"/>
                <a:ext cx="558361" cy="1104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83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1" name="TextBox 61"/>
            <p:cNvSpPr txBox="1"/>
            <p:nvPr/>
          </p:nvSpPr>
          <p:spPr>
            <a:xfrm>
              <a:off x="183823" y="114780"/>
              <a:ext cx="1956251" cy="24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6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Architecture Proved</a:t>
              </a:r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8969383" y="8119442"/>
            <a:ext cx="1767444" cy="349722"/>
            <a:chOff x="0" y="0"/>
            <a:chExt cx="2356592" cy="466295"/>
          </a:xfrm>
        </p:grpSpPr>
        <p:grpSp>
          <p:nvGrpSpPr>
            <p:cNvPr id="63" name="Group 63"/>
            <p:cNvGrpSpPr/>
            <p:nvPr/>
          </p:nvGrpSpPr>
          <p:grpSpPr>
            <a:xfrm>
              <a:off x="0" y="0"/>
              <a:ext cx="2356592" cy="466295"/>
              <a:chOff x="0" y="0"/>
              <a:chExt cx="558361" cy="110482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558361" cy="110482"/>
              </a:xfrm>
              <a:custGeom>
                <a:avLst/>
                <a:gdLst/>
                <a:ahLst/>
                <a:cxnLst/>
                <a:rect l="l" t="t" r="r" b="b"/>
                <a:pathLst>
                  <a:path w="558361" h="110482">
                    <a:moveTo>
                      <a:pt x="55241" y="0"/>
                    </a:moveTo>
                    <a:lnTo>
                      <a:pt x="503120" y="0"/>
                    </a:lnTo>
                    <a:cubicBezTo>
                      <a:pt x="533628" y="0"/>
                      <a:pt x="558361" y="24732"/>
                      <a:pt x="558361" y="55241"/>
                    </a:cubicBezTo>
                    <a:lnTo>
                      <a:pt x="558361" y="55241"/>
                    </a:lnTo>
                    <a:cubicBezTo>
                      <a:pt x="558361" y="85750"/>
                      <a:pt x="533628" y="110482"/>
                      <a:pt x="503120" y="110482"/>
                    </a:cubicBezTo>
                    <a:lnTo>
                      <a:pt x="55241" y="110482"/>
                    </a:lnTo>
                    <a:cubicBezTo>
                      <a:pt x="24732" y="110482"/>
                      <a:pt x="0" y="85750"/>
                      <a:pt x="0" y="55241"/>
                    </a:cubicBezTo>
                    <a:lnTo>
                      <a:pt x="0" y="55241"/>
                    </a:lnTo>
                    <a:cubicBezTo>
                      <a:pt x="0" y="24732"/>
                      <a:pt x="24732" y="0"/>
                      <a:pt x="55241" y="0"/>
                    </a:cubicBezTo>
                    <a:close/>
                  </a:path>
                </a:pathLst>
              </a:custGeom>
              <a:solidFill>
                <a:srgbClr val="FC603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TextBox 65"/>
              <p:cNvSpPr txBox="1"/>
              <p:nvPr/>
            </p:nvSpPr>
            <p:spPr>
              <a:xfrm>
                <a:off x="0" y="0"/>
                <a:ext cx="558361" cy="1104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83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66" name="TextBox 66"/>
            <p:cNvSpPr txBox="1"/>
            <p:nvPr/>
          </p:nvSpPr>
          <p:spPr>
            <a:xfrm>
              <a:off x="183823" y="114780"/>
              <a:ext cx="1956251" cy="24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6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Production Ready</a:t>
              </a:r>
            </a:p>
          </p:txBody>
        </p:sp>
      </p:grpSp>
      <p:pic>
        <p:nvPicPr>
          <p:cNvPr id="67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889421" y="6078402"/>
            <a:ext cx="1902118" cy="1902118"/>
          </a:xfrm>
          <a:prstGeom prst="rect">
            <a:avLst/>
          </a:prstGeom>
        </p:spPr>
      </p:pic>
      <p:grpSp>
        <p:nvGrpSpPr>
          <p:cNvPr id="68" name="Group 68"/>
          <p:cNvGrpSpPr/>
          <p:nvPr/>
        </p:nvGrpSpPr>
        <p:grpSpPr>
          <a:xfrm>
            <a:off x="8833849" y="7331119"/>
            <a:ext cx="542643" cy="427180"/>
            <a:chOff x="0" y="0"/>
            <a:chExt cx="723524" cy="569574"/>
          </a:xfrm>
        </p:grpSpPr>
        <p:sp>
          <p:nvSpPr>
            <p:cNvPr id="69" name="Freeform 69"/>
            <p:cNvSpPr/>
            <p:nvPr/>
          </p:nvSpPr>
          <p:spPr>
            <a:xfrm rot="8849464" flipH="1">
              <a:off x="157683" y="78530"/>
              <a:ext cx="412514" cy="412514"/>
            </a:xfrm>
            <a:custGeom>
              <a:avLst/>
              <a:gdLst/>
              <a:ahLst/>
              <a:cxnLst/>
              <a:rect l="l" t="t" r="r" b="b"/>
              <a:pathLst>
                <a:path w="412514" h="412514">
                  <a:moveTo>
                    <a:pt x="412514" y="0"/>
                  </a:moveTo>
                  <a:lnTo>
                    <a:pt x="0" y="0"/>
                  </a:lnTo>
                  <a:lnTo>
                    <a:pt x="0" y="412514"/>
                  </a:lnTo>
                  <a:lnTo>
                    <a:pt x="412514" y="412514"/>
                  </a:lnTo>
                  <a:lnTo>
                    <a:pt x="412514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xmlns="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TextBox 70"/>
            <p:cNvSpPr txBox="1"/>
            <p:nvPr/>
          </p:nvSpPr>
          <p:spPr>
            <a:xfrm>
              <a:off x="0" y="158954"/>
              <a:ext cx="723524" cy="237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Roll</a:t>
              </a:r>
            </a:p>
            <a:p>
              <a:pPr marL="0" marR="0" lvl="0" indent="0" algn="ctr" defTabSz="914400" rtl="0" eaLnBrk="1" fontAlgn="auto" latinLnBrk="0" hangingPunct="1">
                <a:lnSpc>
                  <a:spcPts val="7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out</a:t>
              </a:r>
            </a:p>
          </p:txBody>
        </p:sp>
      </p:grpSp>
      <p:grpSp>
        <p:nvGrpSpPr>
          <p:cNvPr id="71" name="Group 71"/>
          <p:cNvGrpSpPr/>
          <p:nvPr/>
        </p:nvGrpSpPr>
        <p:grpSpPr>
          <a:xfrm>
            <a:off x="8945295" y="5626497"/>
            <a:ext cx="1767444" cy="349722"/>
            <a:chOff x="0" y="0"/>
            <a:chExt cx="2356592" cy="466295"/>
          </a:xfrm>
        </p:grpSpPr>
        <p:grpSp>
          <p:nvGrpSpPr>
            <p:cNvPr id="72" name="Group 72"/>
            <p:cNvGrpSpPr/>
            <p:nvPr/>
          </p:nvGrpSpPr>
          <p:grpSpPr>
            <a:xfrm>
              <a:off x="0" y="0"/>
              <a:ext cx="2356592" cy="466295"/>
              <a:chOff x="0" y="0"/>
              <a:chExt cx="558361" cy="110482"/>
            </a:xfrm>
          </p:grpSpPr>
          <p:sp>
            <p:nvSpPr>
              <p:cNvPr id="73" name="Freeform 73"/>
              <p:cNvSpPr/>
              <p:nvPr/>
            </p:nvSpPr>
            <p:spPr>
              <a:xfrm>
                <a:off x="0" y="0"/>
                <a:ext cx="558361" cy="110482"/>
              </a:xfrm>
              <a:custGeom>
                <a:avLst/>
                <a:gdLst/>
                <a:ahLst/>
                <a:cxnLst/>
                <a:rect l="l" t="t" r="r" b="b"/>
                <a:pathLst>
                  <a:path w="558361" h="110482">
                    <a:moveTo>
                      <a:pt x="55241" y="0"/>
                    </a:moveTo>
                    <a:lnTo>
                      <a:pt x="503120" y="0"/>
                    </a:lnTo>
                    <a:cubicBezTo>
                      <a:pt x="533628" y="0"/>
                      <a:pt x="558361" y="24732"/>
                      <a:pt x="558361" y="55241"/>
                    </a:cubicBezTo>
                    <a:lnTo>
                      <a:pt x="558361" y="55241"/>
                    </a:lnTo>
                    <a:cubicBezTo>
                      <a:pt x="558361" y="85750"/>
                      <a:pt x="533628" y="110482"/>
                      <a:pt x="503120" y="110482"/>
                    </a:cubicBezTo>
                    <a:lnTo>
                      <a:pt x="55241" y="110482"/>
                    </a:lnTo>
                    <a:cubicBezTo>
                      <a:pt x="24732" y="110482"/>
                      <a:pt x="0" y="85750"/>
                      <a:pt x="0" y="55241"/>
                    </a:cubicBezTo>
                    <a:lnTo>
                      <a:pt x="0" y="55241"/>
                    </a:lnTo>
                    <a:cubicBezTo>
                      <a:pt x="0" y="24732"/>
                      <a:pt x="24732" y="0"/>
                      <a:pt x="55241" y="0"/>
                    </a:cubicBezTo>
                    <a:close/>
                  </a:path>
                </a:pathLst>
              </a:custGeom>
              <a:solidFill>
                <a:srgbClr val="FC603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TextBox 74"/>
              <p:cNvSpPr txBox="1"/>
              <p:nvPr/>
            </p:nvSpPr>
            <p:spPr>
              <a:xfrm>
                <a:off x="0" y="0"/>
                <a:ext cx="558361" cy="1104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83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75" name="TextBox 75"/>
            <p:cNvSpPr txBox="1"/>
            <p:nvPr/>
          </p:nvSpPr>
          <p:spPr>
            <a:xfrm>
              <a:off x="183823" y="114780"/>
              <a:ext cx="1956251" cy="24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6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Development</a:t>
              </a:r>
            </a:p>
          </p:txBody>
        </p:sp>
      </p:grpSp>
      <p:sp>
        <p:nvSpPr>
          <p:cNvPr id="76" name="Freeform 76"/>
          <p:cNvSpPr/>
          <p:nvPr/>
        </p:nvSpPr>
        <p:spPr>
          <a:xfrm>
            <a:off x="7467935" y="3122482"/>
            <a:ext cx="680531" cy="713531"/>
          </a:xfrm>
          <a:custGeom>
            <a:avLst/>
            <a:gdLst/>
            <a:ahLst/>
            <a:cxnLst/>
            <a:rect l="l" t="t" r="r" b="b"/>
            <a:pathLst>
              <a:path w="680531" h="713531">
                <a:moveTo>
                  <a:pt x="0" y="0"/>
                </a:moveTo>
                <a:lnTo>
                  <a:pt x="680531" y="0"/>
                </a:lnTo>
                <a:lnTo>
                  <a:pt x="680531" y="713532"/>
                </a:lnTo>
                <a:lnTo>
                  <a:pt x="0" y="7135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Freeform 77"/>
          <p:cNvSpPr/>
          <p:nvPr/>
        </p:nvSpPr>
        <p:spPr>
          <a:xfrm>
            <a:off x="11530409" y="3138379"/>
            <a:ext cx="735042" cy="733205"/>
          </a:xfrm>
          <a:custGeom>
            <a:avLst/>
            <a:gdLst/>
            <a:ahLst/>
            <a:cxnLst/>
            <a:rect l="l" t="t" r="r" b="b"/>
            <a:pathLst>
              <a:path w="735042" h="733205">
                <a:moveTo>
                  <a:pt x="0" y="0"/>
                </a:moveTo>
                <a:lnTo>
                  <a:pt x="735042" y="0"/>
                </a:lnTo>
                <a:lnTo>
                  <a:pt x="735042" y="733205"/>
                </a:lnTo>
                <a:lnTo>
                  <a:pt x="0" y="7332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Freeform 78"/>
          <p:cNvSpPr/>
          <p:nvPr/>
        </p:nvSpPr>
        <p:spPr>
          <a:xfrm>
            <a:off x="9410276" y="3096937"/>
            <a:ext cx="864284" cy="864284"/>
          </a:xfrm>
          <a:custGeom>
            <a:avLst/>
            <a:gdLst/>
            <a:ahLst/>
            <a:cxnLst/>
            <a:rect l="l" t="t" r="r" b="b"/>
            <a:pathLst>
              <a:path w="864284" h="864284">
                <a:moveTo>
                  <a:pt x="0" y="0"/>
                </a:moveTo>
                <a:lnTo>
                  <a:pt x="864284" y="0"/>
                </a:lnTo>
                <a:lnTo>
                  <a:pt x="864284" y="864284"/>
                </a:lnTo>
                <a:lnTo>
                  <a:pt x="0" y="864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79" name="Group 79"/>
          <p:cNvGrpSpPr/>
          <p:nvPr/>
        </p:nvGrpSpPr>
        <p:grpSpPr>
          <a:xfrm>
            <a:off x="8945295" y="4723368"/>
            <a:ext cx="1767444" cy="349722"/>
            <a:chOff x="0" y="0"/>
            <a:chExt cx="2356592" cy="466295"/>
          </a:xfrm>
        </p:grpSpPr>
        <p:grpSp>
          <p:nvGrpSpPr>
            <p:cNvPr id="80" name="Group 80"/>
            <p:cNvGrpSpPr/>
            <p:nvPr/>
          </p:nvGrpSpPr>
          <p:grpSpPr>
            <a:xfrm>
              <a:off x="0" y="0"/>
              <a:ext cx="2356592" cy="466295"/>
              <a:chOff x="0" y="0"/>
              <a:chExt cx="558361" cy="110482"/>
            </a:xfrm>
          </p:grpSpPr>
          <p:sp>
            <p:nvSpPr>
              <p:cNvPr id="81" name="Freeform 81"/>
              <p:cNvSpPr/>
              <p:nvPr/>
            </p:nvSpPr>
            <p:spPr>
              <a:xfrm>
                <a:off x="0" y="0"/>
                <a:ext cx="558361" cy="110482"/>
              </a:xfrm>
              <a:custGeom>
                <a:avLst/>
                <a:gdLst/>
                <a:ahLst/>
                <a:cxnLst/>
                <a:rect l="l" t="t" r="r" b="b"/>
                <a:pathLst>
                  <a:path w="558361" h="110482">
                    <a:moveTo>
                      <a:pt x="55241" y="0"/>
                    </a:moveTo>
                    <a:lnTo>
                      <a:pt x="503120" y="0"/>
                    </a:lnTo>
                    <a:cubicBezTo>
                      <a:pt x="533628" y="0"/>
                      <a:pt x="558361" y="24732"/>
                      <a:pt x="558361" y="55241"/>
                    </a:cubicBezTo>
                    <a:lnTo>
                      <a:pt x="558361" y="55241"/>
                    </a:lnTo>
                    <a:cubicBezTo>
                      <a:pt x="558361" y="85750"/>
                      <a:pt x="533628" y="110482"/>
                      <a:pt x="503120" y="110482"/>
                    </a:cubicBezTo>
                    <a:lnTo>
                      <a:pt x="55241" y="110482"/>
                    </a:lnTo>
                    <a:cubicBezTo>
                      <a:pt x="24732" y="110482"/>
                      <a:pt x="0" y="85750"/>
                      <a:pt x="0" y="55241"/>
                    </a:cubicBezTo>
                    <a:lnTo>
                      <a:pt x="0" y="55241"/>
                    </a:lnTo>
                    <a:cubicBezTo>
                      <a:pt x="0" y="24732"/>
                      <a:pt x="24732" y="0"/>
                      <a:pt x="55241" y="0"/>
                    </a:cubicBezTo>
                    <a:close/>
                  </a:path>
                </a:pathLst>
              </a:custGeom>
              <a:solidFill>
                <a:srgbClr val="FC603A"/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2" name="TextBox 82"/>
              <p:cNvSpPr txBox="1"/>
              <p:nvPr/>
            </p:nvSpPr>
            <p:spPr>
              <a:xfrm>
                <a:off x="0" y="0"/>
                <a:ext cx="558361" cy="11048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831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83" name="TextBox 83"/>
            <p:cNvSpPr txBox="1"/>
            <p:nvPr/>
          </p:nvSpPr>
          <p:spPr>
            <a:xfrm>
              <a:off x="183823" y="114780"/>
              <a:ext cx="1956251" cy="247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6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72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"/>
                  <a:ea typeface="+mn-ea"/>
                  <a:cs typeface="+mn-cs"/>
                </a:rPr>
                <a:t>Tests detailed</a:t>
              </a:r>
            </a:p>
          </p:txBody>
        </p:sp>
      </p:grpSp>
      <p:sp>
        <p:nvSpPr>
          <p:cNvPr id="84" name="TextBox 84"/>
          <p:cNvSpPr txBox="1"/>
          <p:nvPr/>
        </p:nvSpPr>
        <p:spPr>
          <a:xfrm>
            <a:off x="2994069" y="219805"/>
            <a:ext cx="13669894" cy="878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94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55" b="0" i="0" u="none" strike="noStrike" kern="1200" cap="none" spc="0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Agrandir Ultra-Bold"/>
                <a:ea typeface="+mn-ea"/>
                <a:cs typeface="+mn-cs"/>
              </a:rPr>
              <a:t>Organization V4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7002340" y="2698084"/>
            <a:ext cx="158323" cy="18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2" b="0" i="0" u="none" strike="noStrike" kern="1200" cap="none" spc="0" normalizeH="0" baseline="0" noProof="0">
                <a:ln>
                  <a:noFill/>
                </a:ln>
                <a:solidFill>
                  <a:srgbClr val="FFFBF6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3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9046578" y="2698084"/>
            <a:ext cx="158323" cy="18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2" b="0" i="0" u="none" strike="noStrike" kern="1200" cap="none" spc="0" normalizeH="0" baseline="0" noProof="0">
                <a:ln>
                  <a:noFill/>
                </a:ln>
                <a:solidFill>
                  <a:srgbClr val="FFFBF6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4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1113151" y="2698084"/>
            <a:ext cx="158323" cy="18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2" b="0" i="0" u="none" strike="noStrike" kern="1200" cap="none" spc="0" normalizeH="0" baseline="0" noProof="0">
                <a:ln>
                  <a:noFill/>
                </a:ln>
                <a:solidFill>
                  <a:srgbClr val="FFFBF6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5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7043063" y="4100591"/>
            <a:ext cx="1467188" cy="18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2" b="0" i="0" u="none" strike="noStrike" kern="1200" cap="none" spc="0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"/>
                <a:ea typeface="+mn-ea"/>
                <a:cs typeface="+mn-cs"/>
              </a:rPr>
              <a:t>Preparation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9108824" y="4100591"/>
            <a:ext cx="1467188" cy="18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2" b="0" i="0" u="none" strike="noStrike" kern="1200" cap="none" spc="0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"/>
                <a:ea typeface="+mn-ea"/>
                <a:cs typeface="+mn-cs"/>
              </a:rPr>
              <a:t>Action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11176207" y="4100591"/>
            <a:ext cx="1467188" cy="18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4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72" b="0" i="0" u="none" strike="noStrike" kern="1200" cap="none" spc="0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"/>
                <a:ea typeface="+mn-ea"/>
                <a:cs typeface="+mn-cs"/>
              </a:rPr>
              <a:t>Deployment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7339448" y="2692501"/>
            <a:ext cx="1192281" cy="19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5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9" b="0" i="0" u="none" strike="noStrike" kern="1200" cap="none" spc="-19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Inception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9406020" y="2692501"/>
            <a:ext cx="1192281" cy="19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5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9" b="0" i="0" u="none" strike="noStrike" kern="1200" cap="none" spc="-19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Construction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11471836" y="2692501"/>
            <a:ext cx="1192281" cy="199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15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89" b="0" i="0" u="none" strike="noStrike" kern="1200" cap="none" spc="-19" normalizeH="0" baseline="0" noProof="0">
                <a:ln>
                  <a:noFill/>
                </a:ln>
                <a:solidFill>
                  <a:srgbClr val="352259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Transition</a:t>
            </a:r>
          </a:p>
        </p:txBody>
      </p:sp>
      <p:grpSp>
        <p:nvGrpSpPr>
          <p:cNvPr id="94" name="Group 94"/>
          <p:cNvGrpSpPr/>
          <p:nvPr/>
        </p:nvGrpSpPr>
        <p:grpSpPr>
          <a:xfrm>
            <a:off x="9049073" y="6364791"/>
            <a:ext cx="1540397" cy="1299352"/>
            <a:chOff x="0" y="0"/>
            <a:chExt cx="2053862" cy="1732469"/>
          </a:xfrm>
        </p:grpSpPr>
        <p:sp>
          <p:nvSpPr>
            <p:cNvPr id="95" name="TextBox 95"/>
            <p:cNvSpPr txBox="1"/>
            <p:nvPr/>
          </p:nvSpPr>
          <p:spPr>
            <a:xfrm>
              <a:off x="0" y="1231645"/>
              <a:ext cx="723524" cy="116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Public Sans Bold"/>
                  <a:ea typeface="+mn-ea"/>
                  <a:cs typeface="+mn-cs"/>
                </a:rPr>
                <a:t>Tests</a:t>
              </a:r>
            </a:p>
          </p:txBody>
        </p:sp>
        <p:sp>
          <p:nvSpPr>
            <p:cNvPr id="96" name="TextBox 96"/>
            <p:cNvSpPr txBox="1"/>
            <p:nvPr/>
          </p:nvSpPr>
          <p:spPr>
            <a:xfrm>
              <a:off x="693448" y="-9525"/>
              <a:ext cx="723524" cy="116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Public Sans Bold"/>
                  <a:ea typeface="+mn-ea"/>
                  <a:cs typeface="+mn-cs"/>
                </a:rPr>
                <a:t>Grooming</a:t>
              </a:r>
            </a:p>
          </p:txBody>
        </p:sp>
        <p:sp>
          <p:nvSpPr>
            <p:cNvPr id="97" name="TextBox 97"/>
            <p:cNvSpPr txBox="1"/>
            <p:nvPr/>
          </p:nvSpPr>
          <p:spPr>
            <a:xfrm>
              <a:off x="1330339" y="366125"/>
              <a:ext cx="723524" cy="116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Public Sans Bold"/>
                  <a:ea typeface="+mn-ea"/>
                  <a:cs typeface="+mn-cs"/>
                </a:rPr>
                <a:t>Estimation</a:t>
              </a:r>
            </a:p>
          </p:txBody>
        </p:sp>
        <p:sp>
          <p:nvSpPr>
            <p:cNvPr id="98" name="TextBox 98"/>
            <p:cNvSpPr txBox="1"/>
            <p:nvPr/>
          </p:nvSpPr>
          <p:spPr>
            <a:xfrm>
              <a:off x="1522225" y="1231645"/>
              <a:ext cx="482301" cy="116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Public Sans Bold"/>
                  <a:ea typeface="+mn-ea"/>
                  <a:cs typeface="+mn-cs"/>
                </a:rPr>
                <a:t>Planning</a:t>
              </a:r>
            </a:p>
          </p:txBody>
        </p:sp>
        <p:sp>
          <p:nvSpPr>
            <p:cNvPr id="99" name="TextBox 99"/>
            <p:cNvSpPr txBox="1"/>
            <p:nvPr/>
          </p:nvSpPr>
          <p:spPr>
            <a:xfrm>
              <a:off x="693448" y="1615872"/>
              <a:ext cx="723524" cy="116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Public Sans Bold"/>
                  <a:ea typeface="+mn-ea"/>
                  <a:cs typeface="+mn-cs"/>
                </a:rPr>
                <a:t>Demo</a:t>
              </a:r>
            </a:p>
          </p:txBody>
        </p:sp>
        <p:sp>
          <p:nvSpPr>
            <p:cNvPr id="100" name="TextBox 100"/>
            <p:cNvSpPr txBox="1"/>
            <p:nvPr/>
          </p:nvSpPr>
          <p:spPr>
            <a:xfrm>
              <a:off x="74797" y="366125"/>
              <a:ext cx="723524" cy="116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5" b="0" i="0" u="none" strike="noStrike" kern="1200" cap="none" spc="0" normalizeH="0" baseline="0" noProof="0">
                  <a:ln>
                    <a:noFill/>
                  </a:ln>
                  <a:solidFill>
                    <a:srgbClr val="404040"/>
                  </a:solidFill>
                  <a:effectLst/>
                  <a:uLnTx/>
                  <a:uFillTx/>
                  <a:latin typeface="Public Sans Bold"/>
                  <a:ea typeface="+mn-ea"/>
                  <a:cs typeface="+mn-cs"/>
                </a:rPr>
                <a:t>Retrospective</a:t>
              </a:r>
            </a:p>
          </p:txBody>
        </p:sp>
      </p:grpSp>
      <p:sp>
        <p:nvSpPr>
          <p:cNvPr id="101" name="Freeform 101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TextBox 102"/>
          <p:cNvSpPr txBox="1"/>
          <p:nvPr/>
        </p:nvSpPr>
        <p:spPr>
          <a:xfrm>
            <a:off x="11169996" y="9616630"/>
            <a:ext cx="6304062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#1 -</a:t>
            </a: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Make the invisible visible</a:t>
            </a:r>
          </a:p>
        </p:txBody>
      </p:sp>
    </p:spTree>
    <p:extLst>
      <p:ext uri="{BB962C8B-B14F-4D97-AF65-F5344CB8AC3E}">
        <p14:creationId xmlns:p14="http://schemas.microsoft.com/office/powerpoint/2010/main" val="26405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384381" y="2218159"/>
            <a:ext cx="1519238" cy="1519238"/>
          </a:xfrm>
          <a:custGeom>
            <a:avLst/>
            <a:gdLst/>
            <a:ahLst/>
            <a:cxnLst/>
            <a:rect l="l" t="t" r="r" b="b"/>
            <a:pathLst>
              <a:path w="1519238" h="1519238">
                <a:moveTo>
                  <a:pt x="0" y="0"/>
                </a:moveTo>
                <a:lnTo>
                  <a:pt x="1519238" y="0"/>
                </a:lnTo>
                <a:lnTo>
                  <a:pt x="1519238" y="1519238"/>
                </a:lnTo>
                <a:lnTo>
                  <a:pt x="0" y="1519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430637" y="4128154"/>
            <a:ext cx="11426726" cy="398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Make the invisible visible</a:t>
            </a:r>
          </a:p>
          <a:p>
            <a:pPr marL="0" marR="0" lvl="0" indent="0" algn="ctr" defTabSz="914400" rtl="0" eaLnBrk="1" fontAlgn="auto" latinLnBrk="0" hangingPunct="1">
              <a:lnSpc>
                <a:spcPts val="106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00" b="0" i="0" u="none" strike="noStrike" kern="1200" cap="none" spc="0" normalizeH="0" baseline="0" noProof="0" dirty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Value Stream Concept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3498" y="997850"/>
            <a:ext cx="16128273" cy="90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6" b="0" i="0" u="none" strike="noStrike" kern="1200" cap="none" spc="-17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Keytakeway #1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0071" y="9616630"/>
            <a:ext cx="6303913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#1 - Make the invisible visible</a:t>
            </a:r>
          </a:p>
        </p:txBody>
      </p:sp>
    </p:spTree>
    <p:extLst>
      <p:ext uri="{BB962C8B-B14F-4D97-AF65-F5344CB8AC3E}">
        <p14:creationId xmlns:p14="http://schemas.microsoft.com/office/powerpoint/2010/main" val="257717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60575"/>
            <a:ext cx="16128273" cy="90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6" b="0" i="0" u="none" strike="noStrike" kern="1200" cap="none" spc="-17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Strategy #2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328957" y="334495"/>
            <a:ext cx="6879395" cy="9618009"/>
          </a:xfrm>
          <a:custGeom>
            <a:avLst/>
            <a:gdLst/>
            <a:ahLst/>
            <a:cxnLst/>
            <a:rect l="l" t="t" r="r" b="b"/>
            <a:pathLst>
              <a:path w="6879395" h="9618009">
                <a:moveTo>
                  <a:pt x="6879396" y="0"/>
                </a:moveTo>
                <a:lnTo>
                  <a:pt x="0" y="0"/>
                </a:lnTo>
                <a:lnTo>
                  <a:pt x="0" y="9618010"/>
                </a:lnTo>
                <a:lnTo>
                  <a:pt x="6879396" y="9618010"/>
                </a:lnTo>
                <a:lnTo>
                  <a:pt x="6879396" y="0"/>
                </a:lnTo>
                <a:close/>
              </a:path>
            </a:pathLst>
          </a:custGeom>
          <a:blipFill>
            <a:blip r:embed="rId3"/>
            <a:stretch>
              <a:fillRect l="-13983" r="-25825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546719" y="2429042"/>
            <a:ext cx="12023456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00" b="0" i="0" u="none" strike="noStrike" kern="1200" cap="none" spc="0" normalizeH="0" baseline="0" noProof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Identify your </a:t>
            </a:r>
          </a:p>
          <a:p>
            <a:pPr marL="0" marR="0" lvl="0" indent="0" algn="l" defTabSz="914400" rtl="0" eaLnBrk="1" fontAlgn="auto" latinLnBrk="0" hangingPunct="1">
              <a:lnSpc>
                <a:spcPts val="128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00" b="0" i="0" u="none" strike="noStrike" kern="1200" cap="none" spc="0" normalizeH="0" baseline="0" noProof="0">
                <a:ln>
                  <a:noFill/>
                </a:ln>
                <a:solidFill>
                  <a:srgbClr val="D6D6D6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battles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788296" y="6259477"/>
            <a:ext cx="2829668" cy="980180"/>
            <a:chOff x="0" y="0"/>
            <a:chExt cx="3772890" cy="1306906"/>
          </a:xfrm>
        </p:grpSpPr>
        <p:sp>
          <p:nvSpPr>
            <p:cNvPr id="6" name="AutoShape 6"/>
            <p:cNvSpPr/>
            <p:nvPr/>
          </p:nvSpPr>
          <p:spPr>
            <a:xfrm flipH="1" flipV="1">
              <a:off x="1755808" y="133028"/>
              <a:ext cx="2009015" cy="1159905"/>
            </a:xfrm>
            <a:prstGeom prst="line">
              <a:avLst/>
            </a:prstGeom>
            <a:ln w="32269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AutoShape 7"/>
            <p:cNvSpPr/>
            <p:nvPr/>
          </p:nvSpPr>
          <p:spPr>
            <a:xfrm flipV="1">
              <a:off x="8067" y="133028"/>
              <a:ext cx="1731607" cy="999744"/>
            </a:xfrm>
            <a:prstGeom prst="line">
              <a:avLst/>
            </a:prstGeom>
            <a:ln w="32269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1628686" y="0"/>
              <a:ext cx="238110" cy="23811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 w="85725" cap="sq">
                <a:solidFill>
                  <a:srgbClr val="D6D6D6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5463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1" name="Freeform 11"/>
          <p:cNvSpPr/>
          <p:nvPr/>
        </p:nvSpPr>
        <p:spPr>
          <a:xfrm>
            <a:off x="12706624" y="7073914"/>
            <a:ext cx="4461389" cy="2481480"/>
          </a:xfrm>
          <a:custGeom>
            <a:avLst/>
            <a:gdLst/>
            <a:ahLst/>
            <a:cxnLst/>
            <a:rect l="l" t="t" r="r" b="b"/>
            <a:pathLst>
              <a:path w="4461389" h="2481480">
                <a:moveTo>
                  <a:pt x="0" y="0"/>
                </a:moveTo>
                <a:lnTo>
                  <a:pt x="4461390" y="0"/>
                </a:lnTo>
                <a:lnTo>
                  <a:pt x="4461390" y="2481480"/>
                </a:lnTo>
                <a:lnTo>
                  <a:pt x="0" y="248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1" r="-471" b="-32936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336293" y="7686288"/>
            <a:ext cx="5202052" cy="152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593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94" b="0" i="0" u="none" strike="noStrike" kern="1200" cap="none" spc="53" normalizeH="0" baseline="0" noProof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Unperceived complexity</a:t>
            </a:r>
          </a:p>
        </p:txBody>
      </p:sp>
      <p:sp>
        <p:nvSpPr>
          <p:cNvPr id="13" name="Freeform 13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28700" y="151480"/>
            <a:ext cx="11546270" cy="8405988"/>
          </a:xfrm>
          <a:custGeom>
            <a:avLst/>
            <a:gdLst/>
            <a:ahLst/>
            <a:cxnLst/>
            <a:rect l="l" t="t" r="r" b="b"/>
            <a:pathLst>
              <a:path w="11546270" h="8405988">
                <a:moveTo>
                  <a:pt x="0" y="0"/>
                </a:moveTo>
                <a:lnTo>
                  <a:pt x="11546270" y="0"/>
                </a:lnTo>
                <a:lnTo>
                  <a:pt x="11546270" y="8405988"/>
                </a:lnTo>
                <a:lnTo>
                  <a:pt x="0" y="84059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963" t="-14319" r="-43726" b="-1591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 rot="907565" flipH="1">
            <a:off x="11819078" y="1839721"/>
            <a:ext cx="4087336" cy="4113042"/>
          </a:xfrm>
          <a:custGeom>
            <a:avLst/>
            <a:gdLst/>
            <a:ahLst/>
            <a:cxnLst/>
            <a:rect l="l" t="t" r="r" b="b"/>
            <a:pathLst>
              <a:path w="4087336" h="4113042">
                <a:moveTo>
                  <a:pt x="4087336" y="0"/>
                </a:moveTo>
                <a:lnTo>
                  <a:pt x="0" y="0"/>
                </a:lnTo>
                <a:lnTo>
                  <a:pt x="0" y="4113042"/>
                </a:lnTo>
                <a:lnTo>
                  <a:pt x="4087336" y="4113042"/>
                </a:lnTo>
                <a:lnTo>
                  <a:pt x="40873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3401756" y="3600733"/>
            <a:ext cx="1923405" cy="1579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1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49" b="0" i="0" u="none" strike="noStrike" kern="1200" cap="none" spc="37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Tactical </a:t>
            </a:r>
          </a:p>
          <a:p>
            <a:pPr marL="0" marR="0" lvl="0" indent="0" algn="l" defTabSz="914400" rtl="0" eaLnBrk="1" fontAlgn="auto" latinLnBrk="0" hangingPunct="1">
              <a:lnSpc>
                <a:spcPts val="412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49" b="0" i="0" u="none" strike="noStrike" kern="1200" cap="none" spc="37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Scaling </a:t>
            </a:r>
          </a:p>
          <a:p>
            <a:pPr marL="0" marR="0" lvl="0" indent="0" algn="l" defTabSz="914400" rtl="0" eaLnBrk="1" fontAlgn="auto" latinLnBrk="0" hangingPunct="1">
              <a:lnSpc>
                <a:spcPts val="412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49" b="0" i="0" u="none" strike="noStrike" kern="1200" cap="none" spc="37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Tool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54297" y="9627744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374866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53245" y="2736001"/>
            <a:ext cx="5206055" cy="3449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67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49" b="0" i="0" u="none" strike="noStrike" kern="1200" cap="none" spc="6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24 Process goals </a:t>
            </a:r>
          </a:p>
          <a:p>
            <a:pPr marL="0" marR="0" lvl="0" indent="0" algn="l" defTabSz="914400" rtl="0" eaLnBrk="1" fontAlgn="auto" latinLnBrk="0" hangingPunct="1">
              <a:lnSpc>
                <a:spcPts val="676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149" b="0" i="0" u="none" strike="noStrike" kern="1200" cap="none" spc="6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to select the best strategy</a:t>
            </a:r>
          </a:p>
        </p:txBody>
      </p:sp>
      <p:sp>
        <p:nvSpPr>
          <p:cNvPr id="5" name="Freeform 5"/>
          <p:cNvSpPr/>
          <p:nvPr/>
        </p:nvSpPr>
        <p:spPr>
          <a:xfrm>
            <a:off x="624887" y="562252"/>
            <a:ext cx="11019952" cy="7740299"/>
          </a:xfrm>
          <a:custGeom>
            <a:avLst/>
            <a:gdLst/>
            <a:ahLst/>
            <a:cxnLst/>
            <a:rect l="l" t="t" r="r" b="b"/>
            <a:pathLst>
              <a:path w="11019952" h="7740299">
                <a:moveTo>
                  <a:pt x="0" y="0"/>
                </a:moveTo>
                <a:lnTo>
                  <a:pt x="11019952" y="0"/>
                </a:lnTo>
                <a:lnTo>
                  <a:pt x="11019952" y="7740300"/>
                </a:lnTo>
                <a:lnTo>
                  <a:pt x="0" y="7740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54297" y="9627744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1221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68309" y="212925"/>
            <a:ext cx="10981009" cy="8344543"/>
          </a:xfrm>
          <a:custGeom>
            <a:avLst/>
            <a:gdLst/>
            <a:ahLst/>
            <a:cxnLst/>
            <a:rect l="l" t="t" r="r" b="b"/>
            <a:pathLst>
              <a:path w="10981009" h="8344543">
                <a:moveTo>
                  <a:pt x="0" y="0"/>
                </a:moveTo>
                <a:lnTo>
                  <a:pt x="10981009" y="0"/>
                </a:lnTo>
                <a:lnTo>
                  <a:pt x="10981009" y="8344543"/>
                </a:lnTo>
                <a:lnTo>
                  <a:pt x="0" y="83445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1464" t="-12600" r="-46473" b="-1359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902196" y="3153244"/>
            <a:ext cx="5831233" cy="2878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57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88" b="0" i="0" u="none" strike="noStrike" kern="1200" cap="none" spc="6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Furthest points </a:t>
            </a:r>
          </a:p>
          <a:p>
            <a:pPr marL="0" marR="0" lvl="0" indent="0" algn="l" defTabSz="914400" rtl="0" eaLnBrk="1" fontAlgn="auto" latinLnBrk="0" hangingPunct="1">
              <a:lnSpc>
                <a:spcPts val="757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88" b="0" i="0" u="none" strike="noStrike" kern="1200" cap="none" spc="68" normalizeH="0" baseline="0" noProof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good starting points</a:t>
            </a:r>
            <a:r>
              <a:rPr kumimoji="0" lang="en-US" sz="6888" b="0" i="0" u="none" strike="noStrike" kern="1200" cap="none" spc="6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 to align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054297" y="9627744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  <p:sp>
        <p:nvSpPr>
          <p:cNvPr id="37" name="Oval 36"/>
          <p:cNvSpPr/>
          <p:nvPr/>
        </p:nvSpPr>
        <p:spPr>
          <a:xfrm>
            <a:off x="3410459" y="1987667"/>
            <a:ext cx="457200" cy="432308"/>
          </a:xfrm>
          <a:prstGeom prst="ellipse">
            <a:avLst/>
          </a:prstGeom>
          <a:solidFill>
            <a:srgbClr val="FA5B37"/>
          </a:solidFill>
          <a:ln>
            <a:solidFill>
              <a:srgbClr val="FA5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103730" y="5426602"/>
            <a:ext cx="457200" cy="432308"/>
          </a:xfrm>
          <a:prstGeom prst="ellipse">
            <a:avLst/>
          </a:prstGeom>
          <a:solidFill>
            <a:srgbClr val="FA5B37"/>
          </a:solidFill>
          <a:ln>
            <a:solidFill>
              <a:srgbClr val="FA5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454737" y="5568099"/>
            <a:ext cx="457200" cy="432308"/>
          </a:xfrm>
          <a:prstGeom prst="ellipse">
            <a:avLst/>
          </a:prstGeom>
          <a:solidFill>
            <a:srgbClr val="FA5B37"/>
          </a:solidFill>
          <a:ln>
            <a:solidFill>
              <a:srgbClr val="FA5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196351" y="4994294"/>
            <a:ext cx="457200" cy="432308"/>
          </a:xfrm>
          <a:prstGeom prst="ellipse">
            <a:avLst/>
          </a:prstGeom>
          <a:solidFill>
            <a:srgbClr val="FA5B37"/>
          </a:solidFill>
          <a:ln>
            <a:solidFill>
              <a:srgbClr val="FA5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391400" y="2806192"/>
            <a:ext cx="457200" cy="432308"/>
          </a:xfrm>
          <a:prstGeom prst="ellipse">
            <a:avLst/>
          </a:prstGeom>
          <a:solidFill>
            <a:srgbClr val="FA5B37"/>
          </a:solidFill>
          <a:ln>
            <a:solidFill>
              <a:srgbClr val="FA5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11937" y="2958592"/>
            <a:ext cx="457200" cy="432308"/>
          </a:xfrm>
          <a:prstGeom prst="ellipse">
            <a:avLst/>
          </a:prstGeom>
          <a:solidFill>
            <a:srgbClr val="FA5B37"/>
          </a:solidFill>
          <a:ln>
            <a:solidFill>
              <a:srgbClr val="FA5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62800" y="4778140"/>
            <a:ext cx="457200" cy="432308"/>
          </a:xfrm>
          <a:prstGeom prst="ellipse">
            <a:avLst/>
          </a:prstGeom>
          <a:solidFill>
            <a:srgbClr val="FA5B37"/>
          </a:solidFill>
          <a:ln>
            <a:solidFill>
              <a:srgbClr val="FA5B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endCxn id="42" idx="2"/>
          </p:cNvCxnSpPr>
          <p:nvPr/>
        </p:nvCxnSpPr>
        <p:spPr>
          <a:xfrm>
            <a:off x="3639059" y="2203821"/>
            <a:ext cx="2272878" cy="970925"/>
          </a:xfrm>
          <a:prstGeom prst="line">
            <a:avLst/>
          </a:prstGeom>
          <a:ln w="38100">
            <a:solidFill>
              <a:srgbClr val="FA5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6140537" y="3020131"/>
            <a:ext cx="1479464" cy="218369"/>
          </a:xfrm>
          <a:prstGeom prst="line">
            <a:avLst/>
          </a:prstGeom>
          <a:ln w="38100">
            <a:solidFill>
              <a:srgbClr val="FA5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37" idx="4"/>
          </p:cNvCxnSpPr>
          <p:nvPr/>
        </p:nvCxnSpPr>
        <p:spPr>
          <a:xfrm flipH="1">
            <a:off x="3332330" y="2419975"/>
            <a:ext cx="306729" cy="3222781"/>
          </a:xfrm>
          <a:prstGeom prst="line">
            <a:avLst/>
          </a:prstGeom>
          <a:ln w="38100">
            <a:solidFill>
              <a:srgbClr val="FA5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41" idx="4"/>
          </p:cNvCxnSpPr>
          <p:nvPr/>
        </p:nvCxnSpPr>
        <p:spPr>
          <a:xfrm flipV="1">
            <a:off x="7439963" y="3238500"/>
            <a:ext cx="180037" cy="1755794"/>
          </a:xfrm>
          <a:prstGeom prst="line">
            <a:avLst/>
          </a:prstGeom>
          <a:ln w="38100">
            <a:solidFill>
              <a:srgbClr val="FA5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407749" y="4994294"/>
            <a:ext cx="942798" cy="278274"/>
          </a:xfrm>
          <a:prstGeom prst="line">
            <a:avLst/>
          </a:prstGeom>
          <a:ln w="38100">
            <a:solidFill>
              <a:srgbClr val="FA5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702250" y="5210448"/>
            <a:ext cx="709694" cy="573806"/>
          </a:xfrm>
          <a:prstGeom prst="line">
            <a:avLst/>
          </a:prstGeom>
          <a:ln w="38100">
            <a:solidFill>
              <a:srgbClr val="FA5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3298864" y="5642756"/>
            <a:ext cx="2375037" cy="141497"/>
          </a:xfrm>
          <a:prstGeom prst="line">
            <a:avLst/>
          </a:prstGeom>
          <a:ln w="38100">
            <a:solidFill>
              <a:srgbClr val="FA5B37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7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3366" y="0"/>
            <a:ext cx="15841267" cy="11126741"/>
          </a:xfrm>
          <a:custGeom>
            <a:avLst/>
            <a:gdLst/>
            <a:ahLst/>
            <a:cxnLst/>
            <a:rect l="l" t="t" r="r" b="b"/>
            <a:pathLst>
              <a:path w="15841267" h="11126741">
                <a:moveTo>
                  <a:pt x="0" y="0"/>
                </a:moveTo>
                <a:lnTo>
                  <a:pt x="15841268" y="0"/>
                </a:lnTo>
                <a:lnTo>
                  <a:pt x="15841268" y="11126741"/>
                </a:lnTo>
                <a:lnTo>
                  <a:pt x="0" y="111267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823463" y="292722"/>
            <a:ext cx="5324805" cy="9373122"/>
            <a:chOff x="0" y="0"/>
            <a:chExt cx="1402418" cy="24686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02418" cy="2468641"/>
            </a:xfrm>
            <a:custGeom>
              <a:avLst/>
              <a:gdLst/>
              <a:ahLst/>
              <a:cxnLst/>
              <a:rect l="l" t="t" r="r" b="b"/>
              <a:pathLst>
                <a:path w="1402418" h="2468641">
                  <a:moveTo>
                    <a:pt x="0" y="0"/>
                  </a:moveTo>
                  <a:lnTo>
                    <a:pt x="1402418" y="0"/>
                  </a:lnTo>
                  <a:lnTo>
                    <a:pt x="1402418" y="2468641"/>
                  </a:lnTo>
                  <a:lnTo>
                    <a:pt x="0" y="24686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A5B35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02418" cy="2516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7445422" y="9665844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0" y="0"/>
                </a:lnTo>
                <a:lnTo>
                  <a:pt x="606300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37603" y="9757707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216691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7806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034188" y="1028700"/>
            <a:ext cx="4473010" cy="6530397"/>
          </a:xfrm>
          <a:custGeom>
            <a:avLst/>
            <a:gdLst/>
            <a:ahLst/>
            <a:cxnLst/>
            <a:rect l="l" t="t" r="r" b="b"/>
            <a:pathLst>
              <a:path w="4473010" h="6530397">
                <a:moveTo>
                  <a:pt x="0" y="0"/>
                </a:moveTo>
                <a:lnTo>
                  <a:pt x="4473011" y="0"/>
                </a:lnTo>
                <a:lnTo>
                  <a:pt x="4473011" y="6530397"/>
                </a:lnTo>
                <a:lnTo>
                  <a:pt x="0" y="6530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9118" r="-6877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id="5" name="AutoShape 5"/>
          <p:cNvSpPr/>
          <p:nvPr/>
        </p:nvSpPr>
        <p:spPr>
          <a:xfrm flipV="1">
            <a:off x="7483099" y="905916"/>
            <a:ext cx="0" cy="7263313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421885" y="1880967"/>
            <a:ext cx="4016912" cy="5313210"/>
          </a:xfrm>
          <a:custGeom>
            <a:avLst/>
            <a:gdLst/>
            <a:ahLst/>
            <a:cxnLst/>
            <a:rect l="l" t="t" r="r" b="b"/>
            <a:pathLst>
              <a:path w="4016912" h="5313210">
                <a:moveTo>
                  <a:pt x="0" y="0"/>
                </a:moveTo>
                <a:lnTo>
                  <a:pt x="4016912" y="0"/>
                </a:lnTo>
                <a:lnTo>
                  <a:pt x="4016912" y="5313210"/>
                </a:lnTo>
                <a:lnTo>
                  <a:pt x="0" y="53132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6534" r="-41116" b="-49428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9026635" y="1882660"/>
            <a:ext cx="3875831" cy="88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1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Sophie’s Story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36545" y="2927827"/>
            <a:ext cx="5390648" cy="160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2376"/>
              </a:lnSpc>
              <a:spcBef>
                <a:spcPct val="0"/>
              </a:spcBef>
            </a:pPr>
            <a:r>
              <a:rPr lang="en-US" sz="11251" spc="112">
                <a:solidFill>
                  <a:srgbClr val="FFFFFF"/>
                </a:solidFill>
                <a:latin typeface="Decalotype Bold"/>
              </a:rPr>
              <a:t>Agenda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791571" y="1882660"/>
            <a:ext cx="876321" cy="3979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40"/>
              </a:lnSpc>
            </a:pPr>
            <a:r>
              <a:rPr lang="en-US" sz="3493" spc="303">
                <a:solidFill>
                  <a:srgbClr val="FFFFFF"/>
                </a:solidFill>
                <a:latin typeface="Open Sans Bold"/>
              </a:rPr>
              <a:t>01</a:t>
            </a:r>
          </a:p>
          <a:p>
            <a:pPr algn="ctr">
              <a:lnSpc>
                <a:spcPts val="8140"/>
              </a:lnSpc>
            </a:pPr>
            <a:r>
              <a:rPr lang="en-US" sz="3493" spc="303">
                <a:solidFill>
                  <a:srgbClr val="FFFFFF"/>
                </a:solidFill>
                <a:latin typeface="Open Sans Bold"/>
              </a:rPr>
              <a:t>02</a:t>
            </a:r>
          </a:p>
          <a:p>
            <a:pPr algn="ctr">
              <a:lnSpc>
                <a:spcPts val="8140"/>
              </a:lnSpc>
            </a:pPr>
            <a:r>
              <a:rPr lang="en-US" sz="3493" spc="303">
                <a:solidFill>
                  <a:srgbClr val="FFFFFF"/>
                </a:solidFill>
                <a:latin typeface="Open Sans Bold"/>
              </a:rPr>
              <a:t>03</a:t>
            </a:r>
          </a:p>
          <a:p>
            <a:pPr marL="0" lvl="0" indent="0" algn="ctr">
              <a:lnSpc>
                <a:spcPts val="8140"/>
              </a:lnSpc>
            </a:pPr>
            <a:r>
              <a:rPr lang="en-US" sz="3493" spc="303">
                <a:solidFill>
                  <a:srgbClr val="FFFFFF"/>
                </a:solidFill>
                <a:latin typeface="Open Sans Bold"/>
              </a:rPr>
              <a:t>04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273" t="-33913" r="-472110" b="-40329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026635" y="2902542"/>
            <a:ext cx="6712824" cy="88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1"/>
              </a:lnSpc>
            </a:pPr>
            <a:r>
              <a:rPr lang="en-US" sz="3399" dirty="0">
                <a:solidFill>
                  <a:srgbClr val="FFFFFF"/>
                </a:solidFill>
                <a:latin typeface="Open Sans"/>
              </a:rPr>
              <a:t>Make the Invisible vis</a:t>
            </a:r>
            <a:r>
              <a:rPr lang="en-US" sz="3399" dirty="0">
                <a:latin typeface="Open Sans"/>
              </a:rPr>
              <a:t>i</a:t>
            </a:r>
            <a:r>
              <a:rPr lang="en-US" sz="3399" dirty="0">
                <a:solidFill>
                  <a:srgbClr val="1A1A1A"/>
                </a:solidFill>
                <a:latin typeface="Open Sans"/>
              </a:rPr>
              <a:t>ble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086741" y="3944803"/>
            <a:ext cx="4935593" cy="88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921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Identify your battles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86741" y="5218995"/>
            <a:ext cx="5395582" cy="206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575"/>
              </a:lnSpc>
            </a:pPr>
            <a:r>
              <a:rPr lang="en-US" sz="3399" u="none" strike="noStrike">
                <a:solidFill>
                  <a:srgbClr val="FFFFFF"/>
                </a:solidFill>
                <a:latin typeface="Open Sans"/>
              </a:rPr>
              <a:t>Cultivate continuous Improvement</a:t>
            </a:r>
          </a:p>
          <a:p>
            <a:pPr marL="0" lvl="0" indent="0">
              <a:lnSpc>
                <a:spcPts val="5575"/>
              </a:lnSpc>
            </a:pPr>
            <a:endParaRPr lang="en-US" sz="3399" u="none" strike="noStrike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8532" y="656178"/>
            <a:ext cx="2177147" cy="9101529"/>
          </a:xfrm>
          <a:custGeom>
            <a:avLst/>
            <a:gdLst/>
            <a:ahLst/>
            <a:cxnLst/>
            <a:rect l="l" t="t" r="r" b="b"/>
            <a:pathLst>
              <a:path w="2177147" h="9101529">
                <a:moveTo>
                  <a:pt x="0" y="0"/>
                </a:moveTo>
                <a:lnTo>
                  <a:pt x="2177146" y="0"/>
                </a:lnTo>
                <a:lnTo>
                  <a:pt x="2177146" y="9101530"/>
                </a:lnTo>
                <a:lnTo>
                  <a:pt x="0" y="91015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518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373600" y="9452736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0" y="0"/>
                </a:lnTo>
                <a:lnTo>
                  <a:pt x="606300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4114800" y="1450440"/>
            <a:ext cx="2912868" cy="3319508"/>
          </a:xfrm>
          <a:custGeom>
            <a:avLst/>
            <a:gdLst/>
            <a:ahLst/>
            <a:cxnLst/>
            <a:rect l="l" t="t" r="r" b="b"/>
            <a:pathLst>
              <a:path w="2912868" h="3319508">
                <a:moveTo>
                  <a:pt x="0" y="0"/>
                </a:moveTo>
                <a:lnTo>
                  <a:pt x="2912868" y="0"/>
                </a:lnTo>
                <a:lnTo>
                  <a:pt x="2912868" y="3319508"/>
                </a:lnTo>
                <a:lnTo>
                  <a:pt x="0" y="33195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585993" y="2628900"/>
            <a:ext cx="11162579" cy="5950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 panose="020B0604020202020204" charset="0"/>
              </a:rPr>
              <a:t>L</a:t>
            </a:r>
            <a:r>
              <a:rPr kumimoji="0" lang="en-US" sz="83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Decalotype Bold" panose="020B0604020202020204" charset="0"/>
              </a:rPr>
              <a:t>et’s focus on </a:t>
            </a:r>
            <a:r>
              <a:rPr kumimoji="0" lang="en-US" sz="8300" b="0" i="0" u="none" strike="noStrike" kern="1200" cap="none" spc="0" normalizeH="0" baseline="0" noProof="0" dirty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Decalotype Bold" panose="020B0604020202020204" charset="0"/>
              </a:rPr>
              <a:t>solution complexity</a:t>
            </a:r>
            <a:r>
              <a:rPr kumimoji="0" lang="en-US" sz="83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Decalotype Bold" panose="020B060402020202020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ts val="11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Decalotype Bold" panose="020B0604020202020204" charset="0"/>
              </a:rPr>
              <a:t>What could have helped Sophie?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82400" y="9563649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  <p:grpSp>
        <p:nvGrpSpPr>
          <p:cNvPr id="10" name="Group 3"/>
          <p:cNvGrpSpPr/>
          <p:nvPr/>
        </p:nvGrpSpPr>
        <p:grpSpPr>
          <a:xfrm>
            <a:off x="1333272" y="4402327"/>
            <a:ext cx="2664000" cy="4232815"/>
            <a:chOff x="0" y="0"/>
            <a:chExt cx="1402418" cy="2468641"/>
          </a:xfrm>
          <a:solidFill>
            <a:schemeClr val="bg1">
              <a:alpha val="56000"/>
            </a:schemeClr>
          </a:solidFill>
        </p:grpSpPr>
        <p:sp>
          <p:nvSpPr>
            <p:cNvPr id="11" name="Freeform 4"/>
            <p:cNvSpPr/>
            <p:nvPr/>
          </p:nvSpPr>
          <p:spPr>
            <a:xfrm>
              <a:off x="0" y="0"/>
              <a:ext cx="1402418" cy="2468641"/>
            </a:xfrm>
            <a:custGeom>
              <a:avLst/>
              <a:gdLst/>
              <a:ahLst/>
              <a:cxnLst/>
              <a:rect l="l" t="t" r="r" b="b"/>
              <a:pathLst>
                <a:path w="1402418" h="2468641">
                  <a:moveTo>
                    <a:pt x="0" y="0"/>
                  </a:moveTo>
                  <a:lnTo>
                    <a:pt x="1402418" y="0"/>
                  </a:lnTo>
                  <a:lnTo>
                    <a:pt x="1402418" y="2468641"/>
                  </a:lnTo>
                  <a:lnTo>
                    <a:pt x="0" y="2468641"/>
                  </a:lnTo>
                  <a:close/>
                </a:path>
              </a:pathLst>
            </a:custGeom>
            <a:grpFill/>
            <a:ln w="6350" cap="sq">
              <a:noFill/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5"/>
            <p:cNvSpPr txBox="1"/>
            <p:nvPr/>
          </p:nvSpPr>
          <p:spPr>
            <a:xfrm>
              <a:off x="0" y="-47625"/>
              <a:ext cx="1402418" cy="2516266"/>
            </a:xfrm>
            <a:prstGeom prst="rect">
              <a:avLst/>
            </a:prstGeom>
            <a:grpFill/>
            <a:ln w="6350">
              <a:noFill/>
            </a:ln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" name="Group 3"/>
          <p:cNvGrpSpPr/>
          <p:nvPr/>
        </p:nvGrpSpPr>
        <p:grpSpPr>
          <a:xfrm>
            <a:off x="1403411" y="3301943"/>
            <a:ext cx="2514600" cy="1079557"/>
            <a:chOff x="0" y="0"/>
            <a:chExt cx="1402418" cy="2468641"/>
          </a:xfrm>
        </p:grpSpPr>
        <p:sp>
          <p:nvSpPr>
            <p:cNvPr id="8" name="Freeform 4"/>
            <p:cNvSpPr/>
            <p:nvPr/>
          </p:nvSpPr>
          <p:spPr>
            <a:xfrm>
              <a:off x="0" y="0"/>
              <a:ext cx="1402418" cy="2468641"/>
            </a:xfrm>
            <a:custGeom>
              <a:avLst/>
              <a:gdLst/>
              <a:ahLst/>
              <a:cxnLst/>
              <a:rect l="l" t="t" r="r" b="b"/>
              <a:pathLst>
                <a:path w="1402418" h="2468641">
                  <a:moveTo>
                    <a:pt x="0" y="0"/>
                  </a:moveTo>
                  <a:lnTo>
                    <a:pt x="1402418" y="0"/>
                  </a:lnTo>
                  <a:lnTo>
                    <a:pt x="1402418" y="2468641"/>
                  </a:lnTo>
                  <a:lnTo>
                    <a:pt x="0" y="24686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3825" cap="sq">
              <a:solidFill>
                <a:srgbClr val="FA5B35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0" y="-47625"/>
              <a:ext cx="1402418" cy="2516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25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838200" y="342899"/>
            <a:ext cx="8763000" cy="9414807"/>
          </a:xfrm>
          <a:custGeom>
            <a:avLst/>
            <a:gdLst/>
            <a:ahLst/>
            <a:cxnLst/>
            <a:rect l="l" t="t" r="r" b="b"/>
            <a:pathLst>
              <a:path w="10705590" h="7533468">
                <a:moveTo>
                  <a:pt x="0" y="0"/>
                </a:moveTo>
                <a:lnTo>
                  <a:pt x="10705590" y="0"/>
                </a:lnTo>
                <a:lnTo>
                  <a:pt x="10705590" y="7533468"/>
                </a:lnTo>
                <a:lnTo>
                  <a:pt x="0" y="753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l="-19631" t="-8991" r="-209118" b="-7808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9969584" y="342900"/>
            <a:ext cx="6858000" cy="9325602"/>
          </a:xfrm>
          <a:custGeom>
            <a:avLst/>
            <a:gdLst/>
            <a:ahLst/>
            <a:cxnLst/>
            <a:rect l="l" t="t" r="r" b="b"/>
            <a:pathLst>
              <a:path w="7782757" h="7533468">
                <a:moveTo>
                  <a:pt x="0" y="0"/>
                </a:moveTo>
                <a:lnTo>
                  <a:pt x="7782757" y="0"/>
                </a:lnTo>
                <a:lnTo>
                  <a:pt x="7782757" y="7533468"/>
                </a:lnTo>
                <a:lnTo>
                  <a:pt x="0" y="753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l="-124208" t="-146412" r="-383266" b="-72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7445422" y="9665844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0" y="0"/>
                </a:lnTo>
                <a:lnTo>
                  <a:pt x="606300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37603" y="9757707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362855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893783" y="351193"/>
            <a:ext cx="8668169" cy="7580251"/>
          </a:xfrm>
          <a:custGeom>
            <a:avLst/>
            <a:gdLst/>
            <a:ahLst/>
            <a:cxnLst/>
            <a:rect l="l" t="t" r="r" b="b"/>
            <a:pathLst>
              <a:path w="8668169" h="7580251">
                <a:moveTo>
                  <a:pt x="0" y="0"/>
                </a:moveTo>
                <a:lnTo>
                  <a:pt x="8668169" y="0"/>
                </a:lnTo>
                <a:lnTo>
                  <a:pt x="8668169" y="7580251"/>
                </a:lnTo>
                <a:lnTo>
                  <a:pt x="0" y="75802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8754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92011" y="1319796"/>
            <a:ext cx="7701146" cy="3606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5" b="0" i="0" u="none" strike="noStrike" kern="1200" cap="none" spc="6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Model Business Architecture &gt; Architectural stack diagram</a:t>
            </a:r>
          </a:p>
        </p:txBody>
      </p:sp>
      <p:sp>
        <p:nvSpPr>
          <p:cNvPr id="5" name="Freeform 5"/>
          <p:cNvSpPr/>
          <p:nvPr/>
        </p:nvSpPr>
        <p:spPr>
          <a:xfrm>
            <a:off x="492011" y="5919080"/>
            <a:ext cx="8190972" cy="1681180"/>
          </a:xfrm>
          <a:custGeom>
            <a:avLst/>
            <a:gdLst/>
            <a:ahLst/>
            <a:cxnLst/>
            <a:rect l="l" t="t" r="r" b="b"/>
            <a:pathLst>
              <a:path w="8190972" h="1681180">
                <a:moveTo>
                  <a:pt x="0" y="0"/>
                </a:moveTo>
                <a:lnTo>
                  <a:pt x="8190972" y="0"/>
                </a:lnTo>
                <a:lnTo>
                  <a:pt x="8190972" y="1681180"/>
                </a:lnTo>
                <a:lnTo>
                  <a:pt x="0" y="1681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7261" t="-424969" r="-120991" b="-37610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054297" y="9627744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25370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125452" y="-2808738"/>
            <a:ext cx="7850942" cy="16922721"/>
          </a:xfrm>
          <a:custGeom>
            <a:avLst/>
            <a:gdLst/>
            <a:ahLst/>
            <a:cxnLst/>
            <a:rect l="l" t="t" r="r" b="b"/>
            <a:pathLst>
              <a:path w="7850942" h="16922721">
                <a:moveTo>
                  <a:pt x="0" y="0"/>
                </a:moveTo>
                <a:lnTo>
                  <a:pt x="7850942" y="0"/>
                </a:lnTo>
                <a:lnTo>
                  <a:pt x="7850942" y="16922721"/>
                </a:lnTo>
                <a:lnTo>
                  <a:pt x="0" y="16922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 l="-192039" r="-1484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5754063" y="1028700"/>
            <a:ext cx="1141337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24937" y="1300909"/>
            <a:ext cx="12372199" cy="8061934"/>
          </a:xfrm>
          <a:custGeom>
            <a:avLst/>
            <a:gdLst/>
            <a:ahLst/>
            <a:cxnLst/>
            <a:rect l="l" t="t" r="r" b="b"/>
            <a:pathLst>
              <a:path w="12372199" h="8061934">
                <a:moveTo>
                  <a:pt x="0" y="0"/>
                </a:moveTo>
                <a:lnTo>
                  <a:pt x="12372200" y="0"/>
                </a:lnTo>
                <a:lnTo>
                  <a:pt x="12372200" y="8061934"/>
                </a:lnTo>
                <a:lnTo>
                  <a:pt x="0" y="8061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275" t="-12476" b="-1148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410198" y="2924907"/>
            <a:ext cx="5235413" cy="689633"/>
            <a:chOff x="-209139" y="-33925"/>
            <a:chExt cx="1378874" cy="181632"/>
          </a:xfrm>
        </p:grpSpPr>
        <p:sp>
          <p:nvSpPr>
            <p:cNvPr id="7" name="Freeform 7"/>
            <p:cNvSpPr/>
            <p:nvPr/>
          </p:nvSpPr>
          <p:spPr>
            <a:xfrm>
              <a:off x="0" y="-18085"/>
              <a:ext cx="1169735" cy="134007"/>
            </a:xfrm>
            <a:custGeom>
              <a:avLst/>
              <a:gdLst/>
              <a:ahLst/>
              <a:cxnLst/>
              <a:rect l="l" t="t" r="r" b="b"/>
              <a:pathLst>
                <a:path w="1169735" h="134007">
                  <a:moveTo>
                    <a:pt x="33120" y="0"/>
                  </a:moveTo>
                  <a:lnTo>
                    <a:pt x="1136615" y="0"/>
                  </a:lnTo>
                  <a:cubicBezTo>
                    <a:pt x="1154907" y="0"/>
                    <a:pt x="1169735" y="14828"/>
                    <a:pt x="1169735" y="33120"/>
                  </a:cubicBezTo>
                  <a:lnTo>
                    <a:pt x="1169735" y="100887"/>
                  </a:lnTo>
                  <a:cubicBezTo>
                    <a:pt x="1169735" y="119179"/>
                    <a:pt x="1154907" y="134007"/>
                    <a:pt x="1136615" y="134007"/>
                  </a:cubicBezTo>
                  <a:lnTo>
                    <a:pt x="33120" y="134007"/>
                  </a:lnTo>
                  <a:cubicBezTo>
                    <a:pt x="14828" y="134007"/>
                    <a:pt x="0" y="119179"/>
                    <a:pt x="0" y="100887"/>
                  </a:cubicBezTo>
                  <a:lnTo>
                    <a:pt x="0" y="33120"/>
                  </a:lnTo>
                  <a:cubicBezTo>
                    <a:pt x="0" y="14828"/>
                    <a:pt x="14828" y="0"/>
                    <a:pt x="33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2A29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209139" y="-33925"/>
              <a:ext cx="1169735" cy="1816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99" b="0" i="0" u="none" strike="noStrike" kern="1200" cap="none" spc="41" normalizeH="0" baseline="0" noProof="0" dirty="0">
                  <a:ln>
                    <a:noFill/>
                  </a:ln>
                  <a:solidFill>
                    <a:srgbClr val="2D2A29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Explore Scope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99172" y="4361235"/>
            <a:ext cx="6452389" cy="691509"/>
            <a:chOff x="-27681" y="-36452"/>
            <a:chExt cx="1699395" cy="182126"/>
          </a:xfrm>
        </p:grpSpPr>
        <p:sp>
          <p:nvSpPr>
            <p:cNvPr id="10" name="Freeform 10"/>
            <p:cNvSpPr/>
            <p:nvPr/>
          </p:nvSpPr>
          <p:spPr>
            <a:xfrm>
              <a:off x="0" y="-11026"/>
              <a:ext cx="1671714" cy="134501"/>
            </a:xfrm>
            <a:custGeom>
              <a:avLst/>
              <a:gdLst/>
              <a:ahLst/>
              <a:cxnLst/>
              <a:rect l="l" t="t" r="r" b="b"/>
              <a:pathLst>
                <a:path w="1671714" h="134501">
                  <a:moveTo>
                    <a:pt x="23175" y="0"/>
                  </a:moveTo>
                  <a:lnTo>
                    <a:pt x="1648539" y="0"/>
                  </a:lnTo>
                  <a:cubicBezTo>
                    <a:pt x="1661338" y="0"/>
                    <a:pt x="1671714" y="10376"/>
                    <a:pt x="1671714" y="23175"/>
                  </a:cubicBezTo>
                  <a:lnTo>
                    <a:pt x="1671714" y="111326"/>
                  </a:lnTo>
                  <a:cubicBezTo>
                    <a:pt x="1671714" y="124125"/>
                    <a:pt x="1661338" y="134501"/>
                    <a:pt x="1648539" y="134501"/>
                  </a:cubicBezTo>
                  <a:lnTo>
                    <a:pt x="23175" y="134501"/>
                  </a:lnTo>
                  <a:cubicBezTo>
                    <a:pt x="10376" y="134501"/>
                    <a:pt x="0" y="124125"/>
                    <a:pt x="0" y="111326"/>
                  </a:cubicBezTo>
                  <a:lnTo>
                    <a:pt x="0" y="23175"/>
                  </a:lnTo>
                  <a:cubicBezTo>
                    <a:pt x="0" y="10376"/>
                    <a:pt x="10376" y="0"/>
                    <a:pt x="231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2A29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7681" y="-36452"/>
              <a:ext cx="1671714" cy="1821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99" b="0" i="0" u="none" strike="noStrike" kern="1200" cap="none" spc="41" normalizeH="0" baseline="0" noProof="0" dirty="0">
                  <a:ln>
                    <a:noFill/>
                  </a:ln>
                  <a:solidFill>
                    <a:srgbClr val="2D2A29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Address Changing Stakeholder Needs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04273" y="5829300"/>
            <a:ext cx="4289688" cy="696064"/>
            <a:chOff x="0" y="-47625"/>
            <a:chExt cx="1129794" cy="183325"/>
          </a:xfrm>
        </p:grpSpPr>
        <p:sp>
          <p:nvSpPr>
            <p:cNvPr id="13" name="Freeform 13"/>
            <p:cNvSpPr/>
            <p:nvPr/>
          </p:nvSpPr>
          <p:spPr>
            <a:xfrm>
              <a:off x="0" y="-11199"/>
              <a:ext cx="1129794" cy="135700"/>
            </a:xfrm>
            <a:custGeom>
              <a:avLst/>
              <a:gdLst/>
              <a:ahLst/>
              <a:cxnLst/>
              <a:rect l="l" t="t" r="r" b="b"/>
              <a:pathLst>
                <a:path w="1129794" h="135700">
                  <a:moveTo>
                    <a:pt x="34291" y="0"/>
                  </a:moveTo>
                  <a:lnTo>
                    <a:pt x="1095504" y="0"/>
                  </a:lnTo>
                  <a:cubicBezTo>
                    <a:pt x="1104598" y="0"/>
                    <a:pt x="1113320" y="3613"/>
                    <a:pt x="1119751" y="10044"/>
                  </a:cubicBezTo>
                  <a:cubicBezTo>
                    <a:pt x="1126182" y="16474"/>
                    <a:pt x="1129794" y="25196"/>
                    <a:pt x="1129794" y="34291"/>
                  </a:cubicBezTo>
                  <a:lnTo>
                    <a:pt x="1129794" y="101409"/>
                  </a:lnTo>
                  <a:cubicBezTo>
                    <a:pt x="1129794" y="120348"/>
                    <a:pt x="1114442" y="135700"/>
                    <a:pt x="1095504" y="135700"/>
                  </a:cubicBezTo>
                  <a:lnTo>
                    <a:pt x="34291" y="135700"/>
                  </a:lnTo>
                  <a:cubicBezTo>
                    <a:pt x="25196" y="135700"/>
                    <a:pt x="16474" y="132087"/>
                    <a:pt x="10044" y="125657"/>
                  </a:cubicBezTo>
                  <a:cubicBezTo>
                    <a:pt x="3613" y="119226"/>
                    <a:pt x="0" y="110504"/>
                    <a:pt x="0" y="101409"/>
                  </a:cubicBezTo>
                  <a:lnTo>
                    <a:pt x="0" y="34291"/>
                  </a:lnTo>
                  <a:cubicBezTo>
                    <a:pt x="0" y="25196"/>
                    <a:pt x="3613" y="16474"/>
                    <a:pt x="10044" y="10044"/>
                  </a:cubicBezTo>
                  <a:cubicBezTo>
                    <a:pt x="16474" y="3613"/>
                    <a:pt x="25196" y="0"/>
                    <a:pt x="342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2A29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29794" cy="183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99" b="0" i="0" u="none" strike="noStrike" kern="1200" cap="none" spc="41" normalizeH="0" baseline="0" noProof="0" dirty="0">
                  <a:ln>
                    <a:noFill/>
                  </a:ln>
                  <a:solidFill>
                    <a:srgbClr val="2D2A29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Accelerate Value Delivery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04273" y="1756215"/>
            <a:ext cx="6831035" cy="92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5" b="0" i="0" u="none" strike="noStrike" kern="1200" cap="none" spc="64" normalizeH="0" baseline="0" noProof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Domain Complexity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68595" y="3661759"/>
            <a:ext cx="1079883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33" spc="168" dirty="0" smtClean="0">
                <a:solidFill>
                  <a:srgbClr val="2D2A29"/>
                </a:solidFill>
                <a:latin typeface="Open Sans"/>
              </a:rPr>
              <a:t>Elicitation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and capture of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the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initial requirements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for our solution.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68595" y="5124622"/>
            <a:ext cx="1079883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33" spc="168" dirty="0" smtClean="0">
                <a:solidFill>
                  <a:srgbClr val="FA5B37"/>
                </a:solidFill>
                <a:latin typeface="Open Sans"/>
              </a:rPr>
              <a:t>C</a:t>
            </a:r>
            <a:r>
              <a:rPr kumimoji="0" lang="en-US" sz="1933" b="0" i="0" u="none" strike="noStrike" kern="1200" cap="none" spc="168" normalizeH="0" noProof="0" dirty="0" err="1" smtClean="0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ollaboration</a:t>
            </a:r>
            <a:r>
              <a:rPr kumimoji="0" lang="en-US" sz="1933" b="0" i="0" u="none" strike="noStrike" kern="1200" cap="none" spc="168" normalizeH="0" noProof="0" dirty="0" smtClean="0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with stakeholders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and adaptation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changing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needs.</a:t>
            </a:r>
            <a:endParaRPr kumimoji="0" lang="en-US" sz="1933" b="0" i="0" u="none" strike="noStrike" kern="1200" cap="none" spc="168" normalizeH="0" baseline="0" noProof="0" dirty="0">
              <a:ln>
                <a:noFill/>
              </a:ln>
              <a:solidFill>
                <a:srgbClr val="2D2A2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11617" y="6647651"/>
            <a:ext cx="1079883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Optimization</a:t>
            </a:r>
            <a:r>
              <a:rPr kumimoji="0" lang="en-US" sz="1933" b="0" i="0" u="none" strike="noStrike" kern="1200" cap="none" spc="168" normalizeH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of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how our team works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(work organization, deployment, QA)</a:t>
            </a:r>
            <a:endParaRPr kumimoji="0" lang="en-US" sz="1933" b="0" i="0" u="none" strike="noStrike" kern="1200" cap="none" spc="168" normalizeH="0" baseline="0" noProof="0" dirty="0">
              <a:ln>
                <a:noFill/>
              </a:ln>
              <a:solidFill>
                <a:srgbClr val="2D2A2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5848836" y="7376318"/>
            <a:ext cx="4645125" cy="696064"/>
            <a:chOff x="-93613" y="-33333"/>
            <a:chExt cx="1223407" cy="1833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9794" cy="135700"/>
            </a:xfrm>
            <a:custGeom>
              <a:avLst/>
              <a:gdLst/>
              <a:ahLst/>
              <a:cxnLst/>
              <a:rect l="l" t="t" r="r" b="b"/>
              <a:pathLst>
                <a:path w="1129794" h="135700">
                  <a:moveTo>
                    <a:pt x="34291" y="0"/>
                  </a:moveTo>
                  <a:lnTo>
                    <a:pt x="1095504" y="0"/>
                  </a:lnTo>
                  <a:cubicBezTo>
                    <a:pt x="1104598" y="0"/>
                    <a:pt x="1113320" y="3613"/>
                    <a:pt x="1119751" y="10044"/>
                  </a:cubicBezTo>
                  <a:cubicBezTo>
                    <a:pt x="1126182" y="16474"/>
                    <a:pt x="1129794" y="25196"/>
                    <a:pt x="1129794" y="34291"/>
                  </a:cubicBezTo>
                  <a:lnTo>
                    <a:pt x="1129794" y="101409"/>
                  </a:lnTo>
                  <a:cubicBezTo>
                    <a:pt x="1129794" y="120348"/>
                    <a:pt x="1114442" y="135700"/>
                    <a:pt x="1095504" y="135700"/>
                  </a:cubicBezTo>
                  <a:lnTo>
                    <a:pt x="34291" y="135700"/>
                  </a:lnTo>
                  <a:cubicBezTo>
                    <a:pt x="25196" y="135700"/>
                    <a:pt x="16474" y="132087"/>
                    <a:pt x="10044" y="125657"/>
                  </a:cubicBezTo>
                  <a:cubicBezTo>
                    <a:pt x="3613" y="119226"/>
                    <a:pt x="0" y="110504"/>
                    <a:pt x="0" y="101409"/>
                  </a:cubicBezTo>
                  <a:lnTo>
                    <a:pt x="0" y="34291"/>
                  </a:lnTo>
                  <a:cubicBezTo>
                    <a:pt x="0" y="25196"/>
                    <a:pt x="3613" y="16474"/>
                    <a:pt x="10044" y="10044"/>
                  </a:cubicBezTo>
                  <a:cubicBezTo>
                    <a:pt x="16474" y="3613"/>
                    <a:pt x="25196" y="0"/>
                    <a:pt x="342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2A29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93613" y="-33333"/>
              <a:ext cx="1129794" cy="183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99" b="0" i="0" u="none" strike="noStrike" kern="1200" cap="none" spc="41" normalizeH="0" baseline="0" noProof="0" dirty="0">
                  <a:ln>
                    <a:noFill/>
                  </a:ln>
                  <a:solidFill>
                    <a:srgbClr val="2D2A29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Coordinate Activities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368595" y="8237191"/>
            <a:ext cx="1079883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33" spc="168" dirty="0" smtClean="0">
                <a:solidFill>
                  <a:srgbClr val="FA5B37"/>
                </a:solidFill>
                <a:latin typeface="Open Sans"/>
              </a:rPr>
              <a:t>Coordination</a:t>
            </a:r>
            <a:r>
              <a:rPr lang="en-US" sz="1933" spc="168" dirty="0" smtClean="0">
                <a:solidFill>
                  <a:srgbClr val="2D2A29"/>
                </a:solidFill>
                <a:latin typeface="Open Sans"/>
              </a:rPr>
              <a:t>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both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within a team and with other teams within our organization.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249892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98658" y="1028700"/>
            <a:ext cx="4330913" cy="3740826"/>
          </a:xfrm>
          <a:custGeom>
            <a:avLst/>
            <a:gdLst/>
            <a:ahLst/>
            <a:cxnLst/>
            <a:rect l="l" t="t" r="r" b="b"/>
            <a:pathLst>
              <a:path w="4330913" h="3740826">
                <a:moveTo>
                  <a:pt x="0" y="0"/>
                </a:moveTo>
                <a:lnTo>
                  <a:pt x="4330914" y="0"/>
                </a:lnTo>
                <a:lnTo>
                  <a:pt x="4330914" y="3740826"/>
                </a:lnTo>
                <a:lnTo>
                  <a:pt x="0" y="3740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52923" y="448083"/>
            <a:ext cx="2986957" cy="9390835"/>
          </a:xfrm>
          <a:custGeom>
            <a:avLst/>
            <a:gdLst/>
            <a:ahLst/>
            <a:cxnLst/>
            <a:rect l="l" t="t" r="r" b="b"/>
            <a:pathLst>
              <a:path w="2986957" h="9390835">
                <a:moveTo>
                  <a:pt x="0" y="0"/>
                </a:moveTo>
                <a:lnTo>
                  <a:pt x="2986956" y="0"/>
                </a:lnTo>
                <a:lnTo>
                  <a:pt x="2986956" y="9390834"/>
                </a:lnTo>
                <a:lnTo>
                  <a:pt x="0" y="9390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1520" r="-96728" b="-33654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7445422" y="9665844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0" y="0"/>
                </a:lnTo>
                <a:lnTo>
                  <a:pt x="606300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282843" y="3663419"/>
            <a:ext cx="11465729" cy="4152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0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 panose="020B0604020202020204" charset="0"/>
              </a:rPr>
              <a:t>L</a:t>
            </a:r>
            <a:r>
              <a:rPr kumimoji="0" lang="en-US" sz="79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Decalotype Bold" panose="020B0604020202020204" charset="0"/>
              </a:rPr>
              <a:t>et’s focus vote together on the </a:t>
            </a:r>
            <a:r>
              <a:rPr kumimoji="0" lang="en-US" sz="7900" b="0" i="0" u="none" strike="noStrike" kern="1200" cap="none" spc="0" normalizeH="0" baseline="0" noProof="0" dirty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Decalotype Bold" panose="020B0604020202020204" charset="0"/>
              </a:rPr>
              <a:t>Process Goals</a:t>
            </a:r>
            <a:r>
              <a:rPr kumimoji="0" lang="en-US" sz="79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latin typeface="Decalotype Bold" panose="020B0604020202020204" charset="0"/>
              </a:rPr>
              <a:t> to focus on!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537603" y="9757707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65478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125452" y="-2808738"/>
            <a:ext cx="7850942" cy="16922721"/>
          </a:xfrm>
          <a:custGeom>
            <a:avLst/>
            <a:gdLst/>
            <a:ahLst/>
            <a:cxnLst/>
            <a:rect l="l" t="t" r="r" b="b"/>
            <a:pathLst>
              <a:path w="7850942" h="16922721">
                <a:moveTo>
                  <a:pt x="0" y="0"/>
                </a:moveTo>
                <a:lnTo>
                  <a:pt x="7850942" y="0"/>
                </a:lnTo>
                <a:lnTo>
                  <a:pt x="7850942" y="16922721"/>
                </a:lnTo>
                <a:lnTo>
                  <a:pt x="0" y="169227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 l="-192039" r="-1484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5754063" y="1028700"/>
            <a:ext cx="1141337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24937" y="1300909"/>
            <a:ext cx="12372199" cy="8061934"/>
          </a:xfrm>
          <a:custGeom>
            <a:avLst/>
            <a:gdLst/>
            <a:ahLst/>
            <a:cxnLst/>
            <a:rect l="l" t="t" r="r" b="b"/>
            <a:pathLst>
              <a:path w="12372199" h="8061934">
                <a:moveTo>
                  <a:pt x="0" y="0"/>
                </a:moveTo>
                <a:lnTo>
                  <a:pt x="12372200" y="0"/>
                </a:lnTo>
                <a:lnTo>
                  <a:pt x="12372200" y="8061934"/>
                </a:lnTo>
                <a:lnTo>
                  <a:pt x="0" y="80619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275" t="-12476" b="-1148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410198" y="2924907"/>
            <a:ext cx="5235413" cy="689633"/>
            <a:chOff x="-209139" y="-33925"/>
            <a:chExt cx="1378874" cy="181632"/>
          </a:xfrm>
        </p:grpSpPr>
        <p:sp>
          <p:nvSpPr>
            <p:cNvPr id="7" name="Freeform 7"/>
            <p:cNvSpPr/>
            <p:nvPr/>
          </p:nvSpPr>
          <p:spPr>
            <a:xfrm>
              <a:off x="0" y="-18085"/>
              <a:ext cx="1169735" cy="134007"/>
            </a:xfrm>
            <a:custGeom>
              <a:avLst/>
              <a:gdLst/>
              <a:ahLst/>
              <a:cxnLst/>
              <a:rect l="l" t="t" r="r" b="b"/>
              <a:pathLst>
                <a:path w="1169735" h="134007">
                  <a:moveTo>
                    <a:pt x="33120" y="0"/>
                  </a:moveTo>
                  <a:lnTo>
                    <a:pt x="1136615" y="0"/>
                  </a:lnTo>
                  <a:cubicBezTo>
                    <a:pt x="1154907" y="0"/>
                    <a:pt x="1169735" y="14828"/>
                    <a:pt x="1169735" y="33120"/>
                  </a:cubicBezTo>
                  <a:lnTo>
                    <a:pt x="1169735" y="100887"/>
                  </a:lnTo>
                  <a:cubicBezTo>
                    <a:pt x="1169735" y="119179"/>
                    <a:pt x="1154907" y="134007"/>
                    <a:pt x="1136615" y="134007"/>
                  </a:cubicBezTo>
                  <a:lnTo>
                    <a:pt x="33120" y="134007"/>
                  </a:lnTo>
                  <a:cubicBezTo>
                    <a:pt x="14828" y="134007"/>
                    <a:pt x="0" y="119179"/>
                    <a:pt x="0" y="100887"/>
                  </a:cubicBezTo>
                  <a:lnTo>
                    <a:pt x="0" y="33120"/>
                  </a:lnTo>
                  <a:cubicBezTo>
                    <a:pt x="0" y="14828"/>
                    <a:pt x="14828" y="0"/>
                    <a:pt x="331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2A29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-209139" y="-33925"/>
              <a:ext cx="1169735" cy="18163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99" b="0" i="0" u="none" strike="noStrike" kern="1200" cap="none" spc="41" normalizeH="0" baseline="0" noProof="0" dirty="0">
                  <a:ln>
                    <a:noFill/>
                  </a:ln>
                  <a:solidFill>
                    <a:srgbClr val="2D2A29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Explore Scope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099172" y="4361235"/>
            <a:ext cx="6452389" cy="691509"/>
            <a:chOff x="-27681" y="-36452"/>
            <a:chExt cx="1699395" cy="182126"/>
          </a:xfrm>
        </p:grpSpPr>
        <p:sp>
          <p:nvSpPr>
            <p:cNvPr id="10" name="Freeform 10"/>
            <p:cNvSpPr/>
            <p:nvPr/>
          </p:nvSpPr>
          <p:spPr>
            <a:xfrm>
              <a:off x="0" y="-11026"/>
              <a:ext cx="1671714" cy="134501"/>
            </a:xfrm>
            <a:custGeom>
              <a:avLst/>
              <a:gdLst/>
              <a:ahLst/>
              <a:cxnLst/>
              <a:rect l="l" t="t" r="r" b="b"/>
              <a:pathLst>
                <a:path w="1671714" h="134501">
                  <a:moveTo>
                    <a:pt x="23175" y="0"/>
                  </a:moveTo>
                  <a:lnTo>
                    <a:pt x="1648539" y="0"/>
                  </a:lnTo>
                  <a:cubicBezTo>
                    <a:pt x="1661338" y="0"/>
                    <a:pt x="1671714" y="10376"/>
                    <a:pt x="1671714" y="23175"/>
                  </a:cubicBezTo>
                  <a:lnTo>
                    <a:pt x="1671714" y="111326"/>
                  </a:lnTo>
                  <a:cubicBezTo>
                    <a:pt x="1671714" y="124125"/>
                    <a:pt x="1661338" y="134501"/>
                    <a:pt x="1648539" y="134501"/>
                  </a:cubicBezTo>
                  <a:lnTo>
                    <a:pt x="23175" y="134501"/>
                  </a:lnTo>
                  <a:cubicBezTo>
                    <a:pt x="10376" y="134501"/>
                    <a:pt x="0" y="124125"/>
                    <a:pt x="0" y="111326"/>
                  </a:cubicBezTo>
                  <a:lnTo>
                    <a:pt x="0" y="23175"/>
                  </a:lnTo>
                  <a:cubicBezTo>
                    <a:pt x="0" y="10376"/>
                    <a:pt x="10376" y="0"/>
                    <a:pt x="231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2A29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27681" y="-36452"/>
              <a:ext cx="1671714" cy="1821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99" b="0" i="0" u="none" strike="noStrike" kern="1200" cap="none" spc="41" normalizeH="0" baseline="0" noProof="0" dirty="0">
                  <a:ln>
                    <a:noFill/>
                  </a:ln>
                  <a:solidFill>
                    <a:srgbClr val="2D2A29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Address Changing Stakeholder Needs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04273" y="5829300"/>
            <a:ext cx="4289688" cy="696064"/>
            <a:chOff x="0" y="-47625"/>
            <a:chExt cx="1129794" cy="183325"/>
          </a:xfrm>
        </p:grpSpPr>
        <p:sp>
          <p:nvSpPr>
            <p:cNvPr id="13" name="Freeform 13"/>
            <p:cNvSpPr/>
            <p:nvPr/>
          </p:nvSpPr>
          <p:spPr>
            <a:xfrm>
              <a:off x="0" y="-11199"/>
              <a:ext cx="1129794" cy="135700"/>
            </a:xfrm>
            <a:custGeom>
              <a:avLst/>
              <a:gdLst/>
              <a:ahLst/>
              <a:cxnLst/>
              <a:rect l="l" t="t" r="r" b="b"/>
              <a:pathLst>
                <a:path w="1129794" h="135700">
                  <a:moveTo>
                    <a:pt x="34291" y="0"/>
                  </a:moveTo>
                  <a:lnTo>
                    <a:pt x="1095504" y="0"/>
                  </a:lnTo>
                  <a:cubicBezTo>
                    <a:pt x="1104598" y="0"/>
                    <a:pt x="1113320" y="3613"/>
                    <a:pt x="1119751" y="10044"/>
                  </a:cubicBezTo>
                  <a:cubicBezTo>
                    <a:pt x="1126182" y="16474"/>
                    <a:pt x="1129794" y="25196"/>
                    <a:pt x="1129794" y="34291"/>
                  </a:cubicBezTo>
                  <a:lnTo>
                    <a:pt x="1129794" y="101409"/>
                  </a:lnTo>
                  <a:cubicBezTo>
                    <a:pt x="1129794" y="120348"/>
                    <a:pt x="1114442" y="135700"/>
                    <a:pt x="1095504" y="135700"/>
                  </a:cubicBezTo>
                  <a:lnTo>
                    <a:pt x="34291" y="135700"/>
                  </a:lnTo>
                  <a:cubicBezTo>
                    <a:pt x="25196" y="135700"/>
                    <a:pt x="16474" y="132087"/>
                    <a:pt x="10044" y="125657"/>
                  </a:cubicBezTo>
                  <a:cubicBezTo>
                    <a:pt x="3613" y="119226"/>
                    <a:pt x="0" y="110504"/>
                    <a:pt x="0" y="101409"/>
                  </a:cubicBezTo>
                  <a:lnTo>
                    <a:pt x="0" y="34291"/>
                  </a:lnTo>
                  <a:cubicBezTo>
                    <a:pt x="0" y="25196"/>
                    <a:pt x="3613" y="16474"/>
                    <a:pt x="10044" y="10044"/>
                  </a:cubicBezTo>
                  <a:cubicBezTo>
                    <a:pt x="16474" y="3613"/>
                    <a:pt x="25196" y="0"/>
                    <a:pt x="342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2A29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29794" cy="183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99" b="0" i="0" u="none" strike="noStrike" kern="1200" cap="none" spc="41" normalizeH="0" baseline="0" noProof="0" dirty="0">
                  <a:ln>
                    <a:noFill/>
                  </a:ln>
                  <a:solidFill>
                    <a:srgbClr val="2D2A29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Accelerate Value Delivery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04273" y="1756215"/>
            <a:ext cx="6831035" cy="92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5" b="0" i="0" u="none" strike="noStrike" kern="1200" cap="none" spc="64" normalizeH="0" baseline="0" noProof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Domain Complexity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68595" y="3661759"/>
            <a:ext cx="1079883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33" spc="168" dirty="0" smtClean="0">
                <a:solidFill>
                  <a:srgbClr val="2D2A29"/>
                </a:solidFill>
                <a:latin typeface="Open Sans"/>
              </a:rPr>
              <a:t>Elicitation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and capture of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the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initial requirements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for our solution.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368595" y="5124622"/>
            <a:ext cx="1079883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33" spc="168" dirty="0" smtClean="0">
                <a:solidFill>
                  <a:srgbClr val="FA5B37"/>
                </a:solidFill>
                <a:latin typeface="Open Sans"/>
              </a:rPr>
              <a:t>C</a:t>
            </a:r>
            <a:r>
              <a:rPr kumimoji="0" lang="en-US" sz="1933" b="0" i="0" u="none" strike="noStrike" kern="1200" cap="none" spc="168" normalizeH="0" noProof="0" dirty="0" err="1" smtClean="0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ollaboration</a:t>
            </a:r>
            <a:r>
              <a:rPr kumimoji="0" lang="en-US" sz="1933" b="0" i="0" u="none" strike="noStrike" kern="1200" cap="none" spc="168" normalizeH="0" noProof="0" dirty="0" smtClean="0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with stakeholders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and adaptation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to changing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needs.</a:t>
            </a:r>
            <a:endParaRPr kumimoji="0" lang="en-US" sz="1933" b="0" i="0" u="none" strike="noStrike" kern="1200" cap="none" spc="168" normalizeH="0" baseline="0" noProof="0" dirty="0">
              <a:ln>
                <a:noFill/>
              </a:ln>
              <a:solidFill>
                <a:srgbClr val="2D2A2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311617" y="6647651"/>
            <a:ext cx="1079883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Optimization</a:t>
            </a:r>
            <a:r>
              <a:rPr kumimoji="0" lang="en-US" sz="1933" b="0" i="0" u="none" strike="noStrike" kern="1200" cap="none" spc="168" normalizeH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of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how our team works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(work organization, deployment, QA)</a:t>
            </a:r>
            <a:endParaRPr kumimoji="0" lang="en-US" sz="1933" b="0" i="0" u="none" strike="noStrike" kern="1200" cap="none" spc="168" normalizeH="0" baseline="0" noProof="0" dirty="0">
              <a:ln>
                <a:noFill/>
              </a:ln>
              <a:solidFill>
                <a:srgbClr val="2D2A29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5848836" y="7376318"/>
            <a:ext cx="4645125" cy="696064"/>
            <a:chOff x="-93613" y="-33333"/>
            <a:chExt cx="1223407" cy="1833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129794" cy="135700"/>
            </a:xfrm>
            <a:custGeom>
              <a:avLst/>
              <a:gdLst/>
              <a:ahLst/>
              <a:cxnLst/>
              <a:rect l="l" t="t" r="r" b="b"/>
              <a:pathLst>
                <a:path w="1129794" h="135700">
                  <a:moveTo>
                    <a:pt x="34291" y="0"/>
                  </a:moveTo>
                  <a:lnTo>
                    <a:pt x="1095504" y="0"/>
                  </a:lnTo>
                  <a:cubicBezTo>
                    <a:pt x="1104598" y="0"/>
                    <a:pt x="1113320" y="3613"/>
                    <a:pt x="1119751" y="10044"/>
                  </a:cubicBezTo>
                  <a:cubicBezTo>
                    <a:pt x="1126182" y="16474"/>
                    <a:pt x="1129794" y="25196"/>
                    <a:pt x="1129794" y="34291"/>
                  </a:cubicBezTo>
                  <a:lnTo>
                    <a:pt x="1129794" y="101409"/>
                  </a:lnTo>
                  <a:cubicBezTo>
                    <a:pt x="1129794" y="120348"/>
                    <a:pt x="1114442" y="135700"/>
                    <a:pt x="1095504" y="135700"/>
                  </a:cubicBezTo>
                  <a:lnTo>
                    <a:pt x="34291" y="135700"/>
                  </a:lnTo>
                  <a:cubicBezTo>
                    <a:pt x="25196" y="135700"/>
                    <a:pt x="16474" y="132087"/>
                    <a:pt x="10044" y="125657"/>
                  </a:cubicBezTo>
                  <a:cubicBezTo>
                    <a:pt x="3613" y="119226"/>
                    <a:pt x="0" y="110504"/>
                    <a:pt x="0" y="101409"/>
                  </a:cubicBezTo>
                  <a:lnTo>
                    <a:pt x="0" y="34291"/>
                  </a:lnTo>
                  <a:cubicBezTo>
                    <a:pt x="0" y="25196"/>
                    <a:pt x="3613" y="16474"/>
                    <a:pt x="10044" y="10044"/>
                  </a:cubicBezTo>
                  <a:cubicBezTo>
                    <a:pt x="16474" y="3613"/>
                    <a:pt x="25196" y="0"/>
                    <a:pt x="3429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D2A29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-93613" y="-33333"/>
              <a:ext cx="1129794" cy="1833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21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99" b="0" i="0" u="none" strike="noStrike" kern="1200" cap="none" spc="41" normalizeH="0" baseline="0" noProof="0" dirty="0">
                  <a:ln>
                    <a:noFill/>
                  </a:ln>
                  <a:solidFill>
                    <a:srgbClr val="2D2A29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Coordinate Activities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368595" y="8237191"/>
            <a:ext cx="10798838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6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33" spc="168" dirty="0" smtClean="0">
                <a:solidFill>
                  <a:srgbClr val="FA5B37"/>
                </a:solidFill>
                <a:latin typeface="Open Sans"/>
              </a:rPr>
              <a:t>Coordination</a:t>
            </a:r>
            <a:r>
              <a:rPr lang="en-US" sz="1933" spc="168" dirty="0" smtClean="0">
                <a:solidFill>
                  <a:srgbClr val="2D2A29"/>
                </a:solidFill>
                <a:latin typeface="Open Sans"/>
              </a:rPr>
              <a:t> </a:t>
            </a:r>
            <a:r>
              <a:rPr kumimoji="0" lang="en-US" sz="1933" b="0" i="0" u="none" strike="noStrike" kern="1200" cap="none" spc="168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both </a:t>
            </a:r>
            <a:r>
              <a:rPr kumimoji="0" lang="en-US" sz="1933" b="0" i="0" u="none" strike="noStrike" kern="1200" cap="none" spc="168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within a team and with other teams within our organization.</a:t>
            </a:r>
          </a:p>
        </p:txBody>
      </p:sp>
      <p:sp>
        <p:nvSpPr>
          <p:cNvPr id="23" name="Freeform 23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13899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209596" y="8692742"/>
            <a:ext cx="7844761" cy="565558"/>
          </a:xfrm>
          <a:custGeom>
            <a:avLst/>
            <a:gdLst/>
            <a:ahLst/>
            <a:cxnLst/>
            <a:rect l="l" t="t" r="r" b="b"/>
            <a:pathLst>
              <a:path w="7844761" h="565558">
                <a:moveTo>
                  <a:pt x="0" y="0"/>
                </a:moveTo>
                <a:lnTo>
                  <a:pt x="7844761" y="0"/>
                </a:lnTo>
                <a:lnTo>
                  <a:pt x="7844761" y="565558"/>
                </a:lnTo>
                <a:lnTo>
                  <a:pt x="0" y="565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7394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914400" y="1562100"/>
            <a:ext cx="16138733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028700" y="2691688"/>
            <a:ext cx="4789325" cy="4789325"/>
          </a:xfrm>
          <a:custGeom>
            <a:avLst/>
            <a:gdLst/>
            <a:ahLst/>
            <a:cxnLst/>
            <a:rect l="l" t="t" r="r" b="b"/>
            <a:pathLst>
              <a:path w="4789325" h="4789325">
                <a:moveTo>
                  <a:pt x="0" y="0"/>
                </a:moveTo>
                <a:lnTo>
                  <a:pt x="4789325" y="0"/>
                </a:lnTo>
                <a:lnTo>
                  <a:pt x="4789325" y="4789325"/>
                </a:lnTo>
                <a:lnTo>
                  <a:pt x="0" y="47893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99532" y="163003"/>
            <a:ext cx="17388042" cy="13668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57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15" b="0" i="0" u="none" kern="1200" cap="none" spc="96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Let's experiment the DA </a:t>
            </a:r>
            <a:r>
              <a:rPr kumimoji="0" lang="en-US" sz="9615" b="0" i="0" u="none" kern="1200" cap="none" spc="96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Browser!</a:t>
            </a:r>
            <a:endParaRPr kumimoji="0" lang="en-US" sz="9615" b="0" i="0" u="none" kern="1200" cap="none" spc="96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calotype Bold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2054297" y="9627744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796560" y="2318815"/>
            <a:ext cx="9414871" cy="1543050"/>
            <a:chOff x="0" y="0"/>
            <a:chExt cx="12553161" cy="205740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057400" cy="205740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 w="85725" cap="sq">
                <a:solidFill>
                  <a:srgbClr val="D6D6D6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546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303866" y="418042"/>
              <a:ext cx="10249295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0" i="0" u="none" strike="noStrike" kern="1200" cap="none" spc="43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Take your phone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92122" y="188383"/>
              <a:ext cx="673156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7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999" b="0" i="0" u="none" strike="noStrike" kern="1200" cap="none" spc="608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96560" y="4314825"/>
            <a:ext cx="9414871" cy="1543050"/>
            <a:chOff x="0" y="0"/>
            <a:chExt cx="12553161" cy="2057400"/>
          </a:xfrm>
        </p:grpSpPr>
        <p:sp>
          <p:nvSpPr>
            <p:cNvPr id="17" name="TextBox 17"/>
            <p:cNvSpPr txBox="1"/>
            <p:nvPr/>
          </p:nvSpPr>
          <p:spPr>
            <a:xfrm>
              <a:off x="2303866" y="418042"/>
              <a:ext cx="10249295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0" i="0" u="none" strike="noStrike" kern="1200" cap="none" spc="43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Scan the QR Code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0" y="0"/>
              <a:ext cx="2057400" cy="205740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 w="85725" cap="sq">
                <a:solidFill>
                  <a:srgbClr val="D6D6D6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546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692122" y="188383"/>
              <a:ext cx="673156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7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999" b="0" i="0" u="none" strike="noStrike" kern="1200" cap="none" spc="608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796560" y="6267450"/>
            <a:ext cx="10188489" cy="1543050"/>
            <a:chOff x="0" y="0"/>
            <a:chExt cx="13584652" cy="2057400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057400" cy="2057400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292524"/>
              </a:solidFill>
              <a:ln w="85725" cap="sq">
                <a:solidFill>
                  <a:srgbClr val="D6D6D6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546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692122" y="188383"/>
              <a:ext cx="673156" cy="1547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979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999" b="0" i="0" u="none" strike="noStrike" kern="1200" cap="none" spc="608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303866" y="418042"/>
              <a:ext cx="11280786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7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0" b="0" i="0" u="none" strike="noStrike" kern="1200" cap="none" spc="435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Explore the DA Browser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48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40933" y="626362"/>
            <a:ext cx="9741246" cy="8760679"/>
          </a:xfrm>
          <a:custGeom>
            <a:avLst/>
            <a:gdLst/>
            <a:ahLst/>
            <a:cxnLst/>
            <a:rect l="l" t="t" r="r" b="b"/>
            <a:pathLst>
              <a:path w="9741246" h="8760679">
                <a:moveTo>
                  <a:pt x="0" y="0"/>
                </a:moveTo>
                <a:lnTo>
                  <a:pt x="9741245" y="0"/>
                </a:lnTo>
                <a:lnTo>
                  <a:pt x="9741245" y="8760679"/>
                </a:lnTo>
                <a:lnTo>
                  <a:pt x="0" y="8760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654" t="-7231" r="-87107" b="-80843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  <p:sp>
        <p:nvSpPr>
          <p:cNvPr id="5" name="Freeform 5"/>
          <p:cNvSpPr/>
          <p:nvPr/>
        </p:nvSpPr>
        <p:spPr>
          <a:xfrm>
            <a:off x="10582178" y="626362"/>
            <a:ext cx="6705697" cy="8760679"/>
          </a:xfrm>
          <a:custGeom>
            <a:avLst/>
            <a:gdLst/>
            <a:ahLst/>
            <a:cxnLst/>
            <a:rect l="l" t="t" r="r" b="b"/>
            <a:pathLst>
              <a:path w="6705697" h="8760679">
                <a:moveTo>
                  <a:pt x="0" y="0"/>
                </a:moveTo>
                <a:lnTo>
                  <a:pt x="6705697" y="0"/>
                </a:lnTo>
                <a:lnTo>
                  <a:pt x="6705697" y="8760679"/>
                </a:lnTo>
                <a:lnTo>
                  <a:pt x="0" y="87606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881" t="-94454" r="-140154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480553" y="846994"/>
            <a:ext cx="4203766" cy="1880658"/>
            <a:chOff x="0" y="0"/>
            <a:chExt cx="1107165" cy="49531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07165" cy="495317"/>
            </a:xfrm>
            <a:custGeom>
              <a:avLst/>
              <a:gdLst/>
              <a:ahLst/>
              <a:cxnLst/>
              <a:rect l="l" t="t" r="r" b="b"/>
              <a:pathLst>
                <a:path w="1107165" h="495317">
                  <a:moveTo>
                    <a:pt x="0" y="0"/>
                  </a:moveTo>
                  <a:lnTo>
                    <a:pt x="1107165" y="0"/>
                  </a:lnTo>
                  <a:lnTo>
                    <a:pt x="1107165" y="495317"/>
                  </a:lnTo>
                  <a:lnTo>
                    <a:pt x="0" y="495317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107165" cy="542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480553" y="2922985"/>
            <a:ext cx="4203766" cy="1880658"/>
            <a:chOff x="0" y="0"/>
            <a:chExt cx="1107165" cy="4953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07165" cy="495317"/>
            </a:xfrm>
            <a:custGeom>
              <a:avLst/>
              <a:gdLst/>
              <a:ahLst/>
              <a:cxnLst/>
              <a:rect l="l" t="t" r="r" b="b"/>
              <a:pathLst>
                <a:path w="1107165" h="495317">
                  <a:moveTo>
                    <a:pt x="0" y="0"/>
                  </a:moveTo>
                  <a:lnTo>
                    <a:pt x="1107165" y="0"/>
                  </a:lnTo>
                  <a:lnTo>
                    <a:pt x="1107165" y="495317"/>
                  </a:lnTo>
                  <a:lnTo>
                    <a:pt x="0" y="495317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107165" cy="542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480553" y="4909302"/>
            <a:ext cx="4203766" cy="1305671"/>
            <a:chOff x="0" y="0"/>
            <a:chExt cx="1107165" cy="3438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07165" cy="343881"/>
            </a:xfrm>
            <a:custGeom>
              <a:avLst/>
              <a:gdLst/>
              <a:ahLst/>
              <a:cxnLst/>
              <a:rect l="l" t="t" r="r" b="b"/>
              <a:pathLst>
                <a:path w="1107165" h="343881">
                  <a:moveTo>
                    <a:pt x="0" y="0"/>
                  </a:moveTo>
                  <a:lnTo>
                    <a:pt x="1107165" y="0"/>
                  </a:lnTo>
                  <a:lnTo>
                    <a:pt x="1107165" y="343881"/>
                  </a:lnTo>
                  <a:lnTo>
                    <a:pt x="0" y="343881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107165" cy="391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835965" y="626362"/>
            <a:ext cx="3451910" cy="1368397"/>
            <a:chOff x="0" y="0"/>
            <a:chExt cx="909145" cy="36040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09145" cy="360401"/>
            </a:xfrm>
            <a:custGeom>
              <a:avLst/>
              <a:gdLst/>
              <a:ahLst/>
              <a:cxnLst/>
              <a:rect l="l" t="t" r="r" b="b"/>
              <a:pathLst>
                <a:path w="909145" h="360401">
                  <a:moveTo>
                    <a:pt x="0" y="0"/>
                  </a:moveTo>
                  <a:lnTo>
                    <a:pt x="909145" y="0"/>
                  </a:lnTo>
                  <a:lnTo>
                    <a:pt x="909145" y="360401"/>
                  </a:lnTo>
                  <a:lnTo>
                    <a:pt x="0" y="360401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09145" cy="40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835965" y="5242748"/>
            <a:ext cx="3451910" cy="1117494"/>
            <a:chOff x="0" y="0"/>
            <a:chExt cx="909145" cy="29431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09145" cy="294319"/>
            </a:xfrm>
            <a:custGeom>
              <a:avLst/>
              <a:gdLst/>
              <a:ahLst/>
              <a:cxnLst/>
              <a:rect l="l" t="t" r="r" b="b"/>
              <a:pathLst>
                <a:path w="909145" h="294319">
                  <a:moveTo>
                    <a:pt x="0" y="0"/>
                  </a:moveTo>
                  <a:lnTo>
                    <a:pt x="909145" y="0"/>
                  </a:lnTo>
                  <a:lnTo>
                    <a:pt x="909145" y="294319"/>
                  </a:lnTo>
                  <a:lnTo>
                    <a:pt x="0" y="294319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909145" cy="3419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835965" y="6580898"/>
            <a:ext cx="3451910" cy="1368397"/>
            <a:chOff x="0" y="0"/>
            <a:chExt cx="909145" cy="36040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09145" cy="360401"/>
            </a:xfrm>
            <a:custGeom>
              <a:avLst/>
              <a:gdLst/>
              <a:ahLst/>
              <a:cxnLst/>
              <a:rect l="l" t="t" r="r" b="b"/>
              <a:pathLst>
                <a:path w="909145" h="360401">
                  <a:moveTo>
                    <a:pt x="0" y="0"/>
                  </a:moveTo>
                  <a:lnTo>
                    <a:pt x="909145" y="0"/>
                  </a:lnTo>
                  <a:lnTo>
                    <a:pt x="909145" y="360401"/>
                  </a:lnTo>
                  <a:lnTo>
                    <a:pt x="0" y="360401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09145" cy="4080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835965" y="8018644"/>
            <a:ext cx="3451910" cy="1086131"/>
            <a:chOff x="0" y="0"/>
            <a:chExt cx="909145" cy="28605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09145" cy="286059"/>
            </a:xfrm>
            <a:custGeom>
              <a:avLst/>
              <a:gdLst/>
              <a:ahLst/>
              <a:cxnLst/>
              <a:rect l="l" t="t" r="r" b="b"/>
              <a:pathLst>
                <a:path w="909145" h="286059">
                  <a:moveTo>
                    <a:pt x="0" y="0"/>
                  </a:moveTo>
                  <a:lnTo>
                    <a:pt x="909145" y="0"/>
                  </a:lnTo>
                  <a:lnTo>
                    <a:pt x="909145" y="286059"/>
                  </a:lnTo>
                  <a:lnTo>
                    <a:pt x="0" y="286059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47625"/>
              <a:ext cx="909145" cy="3336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64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3220197" y="729789"/>
            <a:ext cx="12370143" cy="8340334"/>
          </a:xfrm>
          <a:custGeom>
            <a:avLst/>
            <a:gdLst/>
            <a:ahLst/>
            <a:cxnLst/>
            <a:rect l="l" t="t" r="r" b="b"/>
            <a:pathLst>
              <a:path w="12370143" h="8340334">
                <a:moveTo>
                  <a:pt x="0" y="0"/>
                </a:moveTo>
                <a:lnTo>
                  <a:pt x="12370142" y="0"/>
                </a:lnTo>
                <a:lnTo>
                  <a:pt x="12370142" y="8340334"/>
                </a:lnTo>
                <a:lnTo>
                  <a:pt x="0" y="83403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832" r="-8111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644556" y="1509750"/>
            <a:ext cx="4694881" cy="2257013"/>
            <a:chOff x="0" y="0"/>
            <a:chExt cx="1236512" cy="5944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36512" cy="594440"/>
            </a:xfrm>
            <a:custGeom>
              <a:avLst/>
              <a:gdLst/>
              <a:ahLst/>
              <a:cxnLst/>
              <a:rect l="l" t="t" r="r" b="b"/>
              <a:pathLst>
                <a:path w="1236512" h="594440">
                  <a:moveTo>
                    <a:pt x="0" y="0"/>
                  </a:moveTo>
                  <a:lnTo>
                    <a:pt x="1236512" y="0"/>
                  </a:lnTo>
                  <a:lnTo>
                    <a:pt x="1236512" y="594440"/>
                  </a:lnTo>
                  <a:lnTo>
                    <a:pt x="0" y="594440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236512" cy="6420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644556" y="3951642"/>
            <a:ext cx="4694881" cy="1786569"/>
            <a:chOff x="0" y="0"/>
            <a:chExt cx="1236512" cy="47053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6512" cy="470537"/>
            </a:xfrm>
            <a:custGeom>
              <a:avLst/>
              <a:gdLst/>
              <a:ahLst/>
              <a:cxnLst/>
              <a:rect l="l" t="t" r="r" b="b"/>
              <a:pathLst>
                <a:path w="1236512" h="470537">
                  <a:moveTo>
                    <a:pt x="0" y="0"/>
                  </a:moveTo>
                  <a:lnTo>
                    <a:pt x="1236512" y="0"/>
                  </a:lnTo>
                  <a:lnTo>
                    <a:pt x="1236512" y="470537"/>
                  </a:lnTo>
                  <a:lnTo>
                    <a:pt x="0" y="470537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36512" cy="5181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2946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  <p:sp>
        <p:nvSpPr>
          <p:cNvPr id="4" name="Freeform 4"/>
          <p:cNvSpPr/>
          <p:nvPr/>
        </p:nvSpPr>
        <p:spPr>
          <a:xfrm>
            <a:off x="11398370" y="316453"/>
            <a:ext cx="6252096" cy="8941847"/>
          </a:xfrm>
          <a:custGeom>
            <a:avLst/>
            <a:gdLst/>
            <a:ahLst/>
            <a:cxnLst/>
            <a:rect l="l" t="t" r="r" b="b"/>
            <a:pathLst>
              <a:path w="6252096" h="8941847">
                <a:moveTo>
                  <a:pt x="0" y="0"/>
                </a:moveTo>
                <a:lnTo>
                  <a:pt x="6252096" y="0"/>
                </a:lnTo>
                <a:lnTo>
                  <a:pt x="6252096" y="8941847"/>
                </a:lnTo>
                <a:lnTo>
                  <a:pt x="0" y="8941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4202" t="-144245" r="-145393" b="-3410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443128" y="798601"/>
            <a:ext cx="6955242" cy="8459699"/>
          </a:xfrm>
          <a:custGeom>
            <a:avLst/>
            <a:gdLst/>
            <a:ahLst/>
            <a:cxnLst/>
            <a:rect l="l" t="t" r="r" b="b"/>
            <a:pathLst>
              <a:path w="6955242" h="8459699">
                <a:moveTo>
                  <a:pt x="0" y="0"/>
                </a:moveTo>
                <a:lnTo>
                  <a:pt x="6955242" y="0"/>
                </a:lnTo>
                <a:lnTo>
                  <a:pt x="6955242" y="8459699"/>
                </a:lnTo>
                <a:lnTo>
                  <a:pt x="0" y="84596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7866" t="-6437" r="-96384" b="-130977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264546" y="3196369"/>
            <a:ext cx="3451910" cy="1702935"/>
            <a:chOff x="0" y="0"/>
            <a:chExt cx="909145" cy="4485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9145" cy="448510"/>
            </a:xfrm>
            <a:custGeom>
              <a:avLst/>
              <a:gdLst/>
              <a:ahLst/>
              <a:cxnLst/>
              <a:rect l="l" t="t" r="r" b="b"/>
              <a:pathLst>
                <a:path w="909145" h="448510">
                  <a:moveTo>
                    <a:pt x="0" y="0"/>
                  </a:moveTo>
                  <a:lnTo>
                    <a:pt x="909145" y="0"/>
                  </a:lnTo>
                  <a:lnTo>
                    <a:pt x="909145" y="448510"/>
                  </a:lnTo>
                  <a:lnTo>
                    <a:pt x="0" y="448510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09145" cy="4961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64546" y="4977711"/>
            <a:ext cx="3451910" cy="1263854"/>
            <a:chOff x="0" y="0"/>
            <a:chExt cx="909145" cy="3328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09145" cy="332867"/>
            </a:xfrm>
            <a:custGeom>
              <a:avLst/>
              <a:gdLst/>
              <a:ahLst/>
              <a:cxnLst/>
              <a:rect l="l" t="t" r="r" b="b"/>
              <a:pathLst>
                <a:path w="909145" h="332867">
                  <a:moveTo>
                    <a:pt x="0" y="0"/>
                  </a:moveTo>
                  <a:lnTo>
                    <a:pt x="909145" y="0"/>
                  </a:lnTo>
                  <a:lnTo>
                    <a:pt x="909145" y="332867"/>
                  </a:lnTo>
                  <a:lnTo>
                    <a:pt x="0" y="332867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09145" cy="380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264546" y="6398009"/>
            <a:ext cx="3451910" cy="1211583"/>
            <a:chOff x="0" y="0"/>
            <a:chExt cx="909145" cy="3191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09145" cy="319100"/>
            </a:xfrm>
            <a:custGeom>
              <a:avLst/>
              <a:gdLst/>
              <a:ahLst/>
              <a:cxnLst/>
              <a:rect l="l" t="t" r="r" b="b"/>
              <a:pathLst>
                <a:path w="909145" h="319100">
                  <a:moveTo>
                    <a:pt x="0" y="0"/>
                  </a:moveTo>
                  <a:lnTo>
                    <a:pt x="909145" y="0"/>
                  </a:lnTo>
                  <a:lnTo>
                    <a:pt x="909145" y="319100"/>
                  </a:lnTo>
                  <a:lnTo>
                    <a:pt x="0" y="319100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909145" cy="366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264546" y="7690007"/>
            <a:ext cx="3964171" cy="1286016"/>
            <a:chOff x="0" y="0"/>
            <a:chExt cx="1044061" cy="33870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4061" cy="338704"/>
            </a:xfrm>
            <a:custGeom>
              <a:avLst/>
              <a:gdLst/>
              <a:ahLst/>
              <a:cxnLst/>
              <a:rect l="l" t="t" r="r" b="b"/>
              <a:pathLst>
                <a:path w="1044061" h="338704">
                  <a:moveTo>
                    <a:pt x="0" y="0"/>
                  </a:moveTo>
                  <a:lnTo>
                    <a:pt x="1044061" y="0"/>
                  </a:lnTo>
                  <a:lnTo>
                    <a:pt x="1044061" y="338704"/>
                  </a:lnTo>
                  <a:lnTo>
                    <a:pt x="0" y="338704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044061" cy="3863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Freeform 18"/>
          <p:cNvSpPr/>
          <p:nvPr/>
        </p:nvSpPr>
        <p:spPr>
          <a:xfrm>
            <a:off x="379809" y="0"/>
            <a:ext cx="2607643" cy="1072036"/>
          </a:xfrm>
          <a:custGeom>
            <a:avLst/>
            <a:gdLst/>
            <a:ahLst/>
            <a:cxnLst/>
            <a:rect l="l" t="t" r="r" b="b"/>
            <a:pathLst>
              <a:path w="2607643" h="1072036">
                <a:moveTo>
                  <a:pt x="0" y="0"/>
                </a:moveTo>
                <a:lnTo>
                  <a:pt x="2607643" y="0"/>
                </a:lnTo>
                <a:lnTo>
                  <a:pt x="2607643" y="1072036"/>
                </a:lnTo>
                <a:lnTo>
                  <a:pt x="0" y="1072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3709" t="-807907" r="-467164" b="-82006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0" y="3736028"/>
            <a:ext cx="4423745" cy="2483366"/>
          </a:xfrm>
          <a:custGeom>
            <a:avLst/>
            <a:gdLst/>
            <a:ahLst/>
            <a:cxnLst/>
            <a:rect l="l" t="t" r="r" b="b"/>
            <a:pathLst>
              <a:path w="4423745" h="2483366">
                <a:moveTo>
                  <a:pt x="0" y="0"/>
                </a:moveTo>
                <a:lnTo>
                  <a:pt x="4423745" y="0"/>
                </a:lnTo>
                <a:lnTo>
                  <a:pt x="4423745" y="2483366"/>
                </a:lnTo>
                <a:lnTo>
                  <a:pt x="0" y="24833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8714" t="-329398" r="-175479" b="-31654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2211872" y="4695074"/>
            <a:ext cx="2211872" cy="1524320"/>
            <a:chOff x="0" y="0"/>
            <a:chExt cx="582551" cy="40146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82551" cy="401467"/>
            </a:xfrm>
            <a:custGeom>
              <a:avLst/>
              <a:gdLst/>
              <a:ahLst/>
              <a:cxnLst/>
              <a:rect l="l" t="t" r="r" b="b"/>
              <a:pathLst>
                <a:path w="582551" h="401467">
                  <a:moveTo>
                    <a:pt x="0" y="0"/>
                  </a:moveTo>
                  <a:lnTo>
                    <a:pt x="582551" y="0"/>
                  </a:lnTo>
                  <a:lnTo>
                    <a:pt x="582551" y="401467"/>
                  </a:lnTo>
                  <a:lnTo>
                    <a:pt x="0" y="401467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582551" cy="449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2231256" y="3843862"/>
            <a:ext cx="2211872" cy="677522"/>
            <a:chOff x="0" y="0"/>
            <a:chExt cx="582551" cy="17844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2551" cy="178442"/>
            </a:xfrm>
            <a:custGeom>
              <a:avLst/>
              <a:gdLst/>
              <a:ahLst/>
              <a:cxnLst/>
              <a:rect l="l" t="t" r="r" b="b"/>
              <a:pathLst>
                <a:path w="582551" h="178442">
                  <a:moveTo>
                    <a:pt x="0" y="0"/>
                  </a:moveTo>
                  <a:lnTo>
                    <a:pt x="582551" y="0"/>
                  </a:lnTo>
                  <a:lnTo>
                    <a:pt x="582551" y="178442"/>
                  </a:lnTo>
                  <a:lnTo>
                    <a:pt x="0" y="178442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582551" cy="226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4873670" y="2518848"/>
            <a:ext cx="2592660" cy="4075169"/>
            <a:chOff x="0" y="0"/>
            <a:chExt cx="682841" cy="107329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82841" cy="1073296"/>
            </a:xfrm>
            <a:custGeom>
              <a:avLst/>
              <a:gdLst/>
              <a:ahLst/>
              <a:cxnLst/>
              <a:rect l="l" t="t" r="r" b="b"/>
              <a:pathLst>
                <a:path w="682841" h="1073296">
                  <a:moveTo>
                    <a:pt x="0" y="0"/>
                  </a:moveTo>
                  <a:lnTo>
                    <a:pt x="682841" y="0"/>
                  </a:lnTo>
                  <a:lnTo>
                    <a:pt x="682841" y="1073296"/>
                  </a:lnTo>
                  <a:lnTo>
                    <a:pt x="0" y="1073296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682841" cy="1120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4873670" y="6742443"/>
            <a:ext cx="2592660" cy="1331282"/>
            <a:chOff x="0" y="0"/>
            <a:chExt cx="682841" cy="35062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82841" cy="350626"/>
            </a:xfrm>
            <a:custGeom>
              <a:avLst/>
              <a:gdLst/>
              <a:ahLst/>
              <a:cxnLst/>
              <a:rect l="l" t="t" r="r" b="b"/>
              <a:pathLst>
                <a:path w="682841" h="350626">
                  <a:moveTo>
                    <a:pt x="0" y="0"/>
                  </a:moveTo>
                  <a:lnTo>
                    <a:pt x="682841" y="0"/>
                  </a:lnTo>
                  <a:lnTo>
                    <a:pt x="682841" y="350626"/>
                  </a:lnTo>
                  <a:lnTo>
                    <a:pt x="0" y="350626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682841" cy="3982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873670" y="8298501"/>
            <a:ext cx="2592660" cy="959799"/>
            <a:chOff x="0" y="0"/>
            <a:chExt cx="682841" cy="25278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82841" cy="252787"/>
            </a:xfrm>
            <a:custGeom>
              <a:avLst/>
              <a:gdLst/>
              <a:ahLst/>
              <a:cxnLst/>
              <a:rect l="l" t="t" r="r" b="b"/>
              <a:pathLst>
                <a:path w="682841" h="252787">
                  <a:moveTo>
                    <a:pt x="0" y="0"/>
                  </a:moveTo>
                  <a:lnTo>
                    <a:pt x="682841" y="0"/>
                  </a:lnTo>
                  <a:lnTo>
                    <a:pt x="682841" y="252787"/>
                  </a:lnTo>
                  <a:lnTo>
                    <a:pt x="0" y="252787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682841" cy="3004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98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67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8957" y="334495"/>
            <a:ext cx="6879395" cy="9618009"/>
          </a:xfrm>
          <a:custGeom>
            <a:avLst/>
            <a:gdLst/>
            <a:ahLst/>
            <a:cxnLst/>
            <a:rect l="l" t="t" r="r" b="b"/>
            <a:pathLst>
              <a:path w="6879395" h="9618009">
                <a:moveTo>
                  <a:pt x="0" y="0"/>
                </a:moveTo>
                <a:lnTo>
                  <a:pt x="6879396" y="0"/>
                </a:lnTo>
                <a:lnTo>
                  <a:pt x="6879396" y="9618010"/>
                </a:lnTo>
                <a:lnTo>
                  <a:pt x="0" y="96180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983" r="-25825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6848832" y="3374813"/>
            <a:ext cx="1543050" cy="154305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6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218065" y="793538"/>
            <a:ext cx="11581159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900"/>
              </a:lnSpc>
              <a:spcBef>
                <a:spcPct val="0"/>
              </a:spcBef>
            </a:pPr>
            <a:r>
              <a:rPr lang="en-US" sz="9000" spc="89">
                <a:solidFill>
                  <a:srgbClr val="FA5B35"/>
                </a:solidFill>
                <a:latin typeface="Open Sans Bold"/>
              </a:rPr>
              <a:t>The Story of Sophie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7620357" y="4917863"/>
            <a:ext cx="0" cy="159120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6848832" y="6509068"/>
            <a:ext cx="1543050" cy="15430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463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H="1" flipV="1">
            <a:off x="7620357" y="8052118"/>
            <a:ext cx="19050" cy="272865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 flipV="1">
            <a:off x="7620357" y="-1240834"/>
            <a:ext cx="19050" cy="4615647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7178007" y="3736322"/>
            <a:ext cx="966113" cy="813950"/>
          </a:xfrm>
          <a:custGeom>
            <a:avLst/>
            <a:gdLst/>
            <a:ahLst/>
            <a:cxnLst/>
            <a:rect l="l" t="t" r="r" b="b"/>
            <a:pathLst>
              <a:path w="966113" h="813950">
                <a:moveTo>
                  <a:pt x="0" y="0"/>
                </a:moveTo>
                <a:lnTo>
                  <a:pt x="966113" y="0"/>
                </a:lnTo>
                <a:lnTo>
                  <a:pt x="966113" y="813950"/>
                </a:lnTo>
                <a:lnTo>
                  <a:pt x="0" y="8139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7107738" y="6937693"/>
            <a:ext cx="1036381" cy="739717"/>
          </a:xfrm>
          <a:custGeom>
            <a:avLst/>
            <a:gdLst/>
            <a:ahLst/>
            <a:cxnLst/>
            <a:rect l="l" t="t" r="r" b="b"/>
            <a:pathLst>
              <a:path w="1036381" h="739717">
                <a:moveTo>
                  <a:pt x="0" y="0"/>
                </a:moveTo>
                <a:lnTo>
                  <a:pt x="1036382" y="0"/>
                </a:lnTo>
                <a:lnTo>
                  <a:pt x="1036382" y="739717"/>
                </a:lnTo>
                <a:lnTo>
                  <a:pt x="0" y="7397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629003" y="3709983"/>
            <a:ext cx="8973197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199"/>
              </a:lnSpc>
              <a:spcBef>
                <a:spcPct val="0"/>
              </a:spcBef>
            </a:pPr>
            <a:r>
              <a:rPr lang="en-US" sz="2999" spc="260" dirty="0">
                <a:solidFill>
                  <a:srgbClr val="FFFFFF"/>
                </a:solidFill>
                <a:latin typeface="Open Sans"/>
              </a:rPr>
              <a:t>Team Lead and Project Manager for Financial Trading Applications.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29002" y="6488402"/>
            <a:ext cx="9170221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4200"/>
              </a:lnSpc>
              <a:spcBef>
                <a:spcPct val="0"/>
              </a:spcBef>
            </a:pPr>
            <a:r>
              <a:rPr lang="en-US" sz="3000" spc="261" dirty="0">
                <a:solidFill>
                  <a:srgbClr val="FFFFFF"/>
                </a:solidFill>
                <a:latin typeface="Open Sans"/>
              </a:rPr>
              <a:t>I</a:t>
            </a:r>
            <a:r>
              <a:rPr lang="en-US" sz="3000" u="none" strike="noStrike" spc="261" dirty="0">
                <a:solidFill>
                  <a:srgbClr val="FFFFFF"/>
                </a:solidFill>
                <a:latin typeface="Open Sans"/>
              </a:rPr>
              <a:t>nnovative Approach for new application with algorithm and high-performing technologies.</a:t>
            </a:r>
          </a:p>
        </p:txBody>
      </p:sp>
      <p:sp>
        <p:nvSpPr>
          <p:cNvPr id="18" name="Freeform 11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2273" t="-33913" r="-472110" b="-40329"/>
            </a:stretch>
          </a:blipFill>
        </p:spPr>
      </p:sp>
      <p:sp>
        <p:nvSpPr>
          <p:cNvPr id="19" name="TextBox 12"/>
          <p:cNvSpPr txBox="1"/>
          <p:nvPr/>
        </p:nvSpPr>
        <p:spPr>
          <a:xfrm>
            <a:off x="13376762" y="9627744"/>
            <a:ext cx="4038005" cy="3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82"/>
              </a:lnSpc>
              <a:spcBef>
                <a:spcPct val="0"/>
              </a:spcBef>
            </a:pPr>
            <a:r>
              <a:rPr lang="en-US" sz="2344" spc="204" dirty="0" smtClean="0">
                <a:solidFill>
                  <a:srgbClr val="FFFFFF"/>
                </a:solidFill>
                <a:latin typeface="Open Sans"/>
              </a:rPr>
              <a:t>Sophie’s story</a:t>
            </a:r>
            <a:endParaRPr lang="en-US" sz="2344" spc="204" dirty="0">
              <a:solidFill>
                <a:srgbClr val="FFFFFF"/>
              </a:solidFill>
              <a:latin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9281" y="1112334"/>
            <a:ext cx="9846875" cy="7281277"/>
          </a:xfrm>
          <a:custGeom>
            <a:avLst/>
            <a:gdLst/>
            <a:ahLst/>
            <a:cxnLst/>
            <a:rect l="l" t="t" r="r" b="b"/>
            <a:pathLst>
              <a:path w="9846875" h="7281277">
                <a:moveTo>
                  <a:pt x="0" y="0"/>
                </a:moveTo>
                <a:lnTo>
                  <a:pt x="9846875" y="0"/>
                </a:lnTo>
                <a:lnTo>
                  <a:pt x="9846875" y="7281278"/>
                </a:lnTo>
                <a:lnTo>
                  <a:pt x="0" y="72812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73" t="-82651" r="-91772" b="-343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334151" y="1888741"/>
            <a:ext cx="7435329" cy="5682594"/>
          </a:xfrm>
          <a:custGeom>
            <a:avLst/>
            <a:gdLst/>
            <a:ahLst/>
            <a:cxnLst/>
            <a:rect l="l" t="t" r="r" b="b"/>
            <a:pathLst>
              <a:path w="7435329" h="5682594">
                <a:moveTo>
                  <a:pt x="0" y="0"/>
                </a:moveTo>
                <a:lnTo>
                  <a:pt x="7435329" y="0"/>
                </a:lnTo>
                <a:lnTo>
                  <a:pt x="7435329" y="5682594"/>
                </a:lnTo>
                <a:lnTo>
                  <a:pt x="0" y="56825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3955" t="-14998" r="-137266" b="-14923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741910" y="4100137"/>
            <a:ext cx="3704246" cy="1305671"/>
            <a:chOff x="0" y="0"/>
            <a:chExt cx="975604" cy="34388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75604" cy="343881"/>
            </a:xfrm>
            <a:custGeom>
              <a:avLst/>
              <a:gdLst/>
              <a:ahLst/>
              <a:cxnLst/>
              <a:rect l="l" t="t" r="r" b="b"/>
              <a:pathLst>
                <a:path w="975604" h="343881">
                  <a:moveTo>
                    <a:pt x="0" y="0"/>
                  </a:moveTo>
                  <a:lnTo>
                    <a:pt x="975604" y="0"/>
                  </a:lnTo>
                  <a:lnTo>
                    <a:pt x="975604" y="343881"/>
                  </a:lnTo>
                  <a:lnTo>
                    <a:pt x="0" y="343881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975604" cy="391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741910" y="5622051"/>
            <a:ext cx="3704246" cy="1305671"/>
            <a:chOff x="0" y="0"/>
            <a:chExt cx="975604" cy="3438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75604" cy="343881"/>
            </a:xfrm>
            <a:custGeom>
              <a:avLst/>
              <a:gdLst/>
              <a:ahLst/>
              <a:cxnLst/>
              <a:rect l="l" t="t" r="r" b="b"/>
              <a:pathLst>
                <a:path w="975604" h="343881">
                  <a:moveTo>
                    <a:pt x="0" y="0"/>
                  </a:moveTo>
                  <a:lnTo>
                    <a:pt x="975604" y="0"/>
                  </a:lnTo>
                  <a:lnTo>
                    <a:pt x="975604" y="343881"/>
                  </a:lnTo>
                  <a:lnTo>
                    <a:pt x="0" y="343881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975604" cy="391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741910" y="7087940"/>
            <a:ext cx="3704246" cy="1305671"/>
            <a:chOff x="0" y="0"/>
            <a:chExt cx="975604" cy="34388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975604" cy="343881"/>
            </a:xfrm>
            <a:custGeom>
              <a:avLst/>
              <a:gdLst/>
              <a:ahLst/>
              <a:cxnLst/>
              <a:rect l="l" t="t" r="r" b="b"/>
              <a:pathLst>
                <a:path w="975604" h="343881">
                  <a:moveTo>
                    <a:pt x="0" y="0"/>
                  </a:moveTo>
                  <a:lnTo>
                    <a:pt x="975604" y="0"/>
                  </a:lnTo>
                  <a:lnTo>
                    <a:pt x="975604" y="343881"/>
                  </a:lnTo>
                  <a:lnTo>
                    <a:pt x="0" y="343881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975604" cy="3915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940508" y="4210720"/>
            <a:ext cx="3704246" cy="1953838"/>
            <a:chOff x="0" y="0"/>
            <a:chExt cx="975604" cy="51459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5604" cy="514591"/>
            </a:xfrm>
            <a:custGeom>
              <a:avLst/>
              <a:gdLst/>
              <a:ahLst/>
              <a:cxnLst/>
              <a:rect l="l" t="t" r="r" b="b"/>
              <a:pathLst>
                <a:path w="975604" h="514591">
                  <a:moveTo>
                    <a:pt x="0" y="0"/>
                  </a:moveTo>
                  <a:lnTo>
                    <a:pt x="975604" y="0"/>
                  </a:lnTo>
                  <a:lnTo>
                    <a:pt x="975604" y="514591"/>
                  </a:lnTo>
                  <a:lnTo>
                    <a:pt x="0" y="514591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975604" cy="5622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40508" y="1961921"/>
            <a:ext cx="3704246" cy="1232491"/>
            <a:chOff x="0" y="0"/>
            <a:chExt cx="975604" cy="32460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75604" cy="324607"/>
            </a:xfrm>
            <a:custGeom>
              <a:avLst/>
              <a:gdLst/>
              <a:ahLst/>
              <a:cxnLst/>
              <a:rect l="l" t="t" r="r" b="b"/>
              <a:pathLst>
                <a:path w="975604" h="324607">
                  <a:moveTo>
                    <a:pt x="0" y="0"/>
                  </a:moveTo>
                  <a:lnTo>
                    <a:pt x="975604" y="0"/>
                  </a:lnTo>
                  <a:lnTo>
                    <a:pt x="975604" y="324607"/>
                  </a:lnTo>
                  <a:lnTo>
                    <a:pt x="0" y="324607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975604" cy="372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940508" y="3322105"/>
            <a:ext cx="3704246" cy="615688"/>
            <a:chOff x="0" y="0"/>
            <a:chExt cx="975604" cy="16215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75604" cy="162156"/>
            </a:xfrm>
            <a:custGeom>
              <a:avLst/>
              <a:gdLst/>
              <a:ahLst/>
              <a:cxnLst/>
              <a:rect l="l" t="t" r="r" b="b"/>
              <a:pathLst>
                <a:path w="975604" h="162156">
                  <a:moveTo>
                    <a:pt x="0" y="0"/>
                  </a:moveTo>
                  <a:lnTo>
                    <a:pt x="975604" y="0"/>
                  </a:lnTo>
                  <a:lnTo>
                    <a:pt x="975604" y="162156"/>
                  </a:lnTo>
                  <a:lnTo>
                    <a:pt x="0" y="162156"/>
                  </a:lnTo>
                  <a:close/>
                </a:path>
              </a:pathLst>
            </a:custGeom>
            <a:solidFill>
              <a:srgbClr val="F4F4F4">
                <a:alpha val="78824"/>
              </a:srgbClr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75604" cy="209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4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96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04642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328957" y="334495"/>
            <a:ext cx="6879395" cy="9618009"/>
          </a:xfrm>
          <a:custGeom>
            <a:avLst/>
            <a:gdLst/>
            <a:ahLst/>
            <a:cxnLst/>
            <a:rect l="l" t="t" r="r" b="b"/>
            <a:pathLst>
              <a:path w="6879395" h="9618009">
                <a:moveTo>
                  <a:pt x="6879396" y="0"/>
                </a:moveTo>
                <a:lnTo>
                  <a:pt x="0" y="0"/>
                </a:lnTo>
                <a:lnTo>
                  <a:pt x="0" y="9618010"/>
                </a:lnTo>
                <a:lnTo>
                  <a:pt x="6879396" y="9618010"/>
                </a:lnTo>
                <a:lnTo>
                  <a:pt x="6879396" y="0"/>
                </a:lnTo>
                <a:close/>
              </a:path>
            </a:pathLst>
          </a:custGeom>
          <a:blipFill>
            <a:blip r:embed="rId4"/>
            <a:stretch>
              <a:fillRect l="-13983" r="-25825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44138" y="572571"/>
            <a:ext cx="11302416" cy="121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39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8" b="0" i="0" u="none" strike="noStrike" kern="1200" cap="none" spc="8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Benefits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848832" y="2860463"/>
            <a:ext cx="1543050" cy="15430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flipH="1" flipV="1">
            <a:off x="7639407" y="4569322"/>
            <a:ext cx="0" cy="41668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848832" y="5147930"/>
            <a:ext cx="1543050" cy="15430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48832" y="7473117"/>
            <a:ext cx="1543050" cy="15430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7639407" y="9181976"/>
            <a:ext cx="0" cy="159879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utoShape 16"/>
          <p:cNvSpPr/>
          <p:nvPr/>
        </p:nvSpPr>
        <p:spPr>
          <a:xfrm flipH="1" flipV="1">
            <a:off x="7639407" y="-1240834"/>
            <a:ext cx="0" cy="378959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AutoShape 17"/>
          <p:cNvSpPr/>
          <p:nvPr/>
        </p:nvSpPr>
        <p:spPr>
          <a:xfrm flipH="1" flipV="1">
            <a:off x="7601307" y="6894508"/>
            <a:ext cx="0" cy="41668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42042" y="3139545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42042" y="5447814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50870" y="7754141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29003" y="2784337"/>
            <a:ext cx="9036786" cy="178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100" spc="443" dirty="0">
                <a:solidFill>
                  <a:srgbClr val="FFFFFF"/>
                </a:solidFill>
                <a:latin typeface="Open Sans"/>
              </a:rPr>
              <a:t>A</a:t>
            </a:r>
            <a:r>
              <a:rPr kumimoji="0" lang="en-US" sz="5100" b="0" i="0" u="none" strike="noStrike" kern="1200" cap="none" spc="443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lignment</a:t>
            </a:r>
            <a:r>
              <a:rPr kumimoji="0" lang="en-US" sz="5100" b="0" i="0" u="none" strike="noStrike" kern="1200" cap="none" spc="443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on</a:t>
            </a:r>
            <a:r>
              <a:rPr kumimoji="0" lang="en-US" sz="5100" b="0" i="0" u="none" strike="noStrike" kern="1200" cap="none" spc="443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 </a:t>
            </a:r>
            <a:r>
              <a:rPr kumimoji="0" lang="en-US" sz="5100" b="0" i="0" u="none" strike="noStrike" kern="1200" cap="none" spc="443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methodologies</a:t>
            </a:r>
            <a:endParaRPr kumimoji="0" lang="en-US" sz="5100" b="0" i="0" u="none" strike="noStrike" kern="1200" cap="none" spc="443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544541" y="7301704"/>
            <a:ext cx="9036786" cy="178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Guidance and documentation for 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44541" y="5109524"/>
            <a:ext cx="9036786" cy="178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Tactical and Intentional in practices choices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143280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9" r="-11992" b="-1205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353621"/>
            <a:ext cx="16230600" cy="490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34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16" b="0" i="0" u="none" strike="noStrike" kern="1200" cap="none" spc="5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Strategy#2</a:t>
            </a:r>
          </a:p>
          <a:p>
            <a:pPr marL="0" marR="0" lvl="0" indent="0" algn="ctr" defTabSz="914400" rtl="0" eaLnBrk="1" fontAlgn="auto" latinLnBrk="0" hangingPunct="1">
              <a:lnSpc>
                <a:spcPts val="44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316" b="0" i="0" u="none" strike="noStrike" kern="1200" cap="none" spc="515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calotype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16" b="0" i="0" u="none" strike="noStrike" kern="1200" cap="none" spc="5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Identify your Battles for success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151835" y="7200218"/>
            <a:ext cx="3984330" cy="1238648"/>
            <a:chOff x="0" y="0"/>
            <a:chExt cx="5312440" cy="1651531"/>
          </a:xfrm>
        </p:grpSpPr>
        <p:sp>
          <p:nvSpPr>
            <p:cNvPr id="5" name="Freeform 5"/>
            <p:cNvSpPr/>
            <p:nvPr/>
          </p:nvSpPr>
          <p:spPr>
            <a:xfrm>
              <a:off x="3670761" y="0"/>
              <a:ext cx="1641679" cy="1651531"/>
            </a:xfrm>
            <a:custGeom>
              <a:avLst/>
              <a:gdLst/>
              <a:ahLst/>
              <a:cxnLst/>
              <a:rect l="l" t="t" r="r" b="b"/>
              <a:pathLst>
                <a:path w="1641679" h="1651531">
                  <a:moveTo>
                    <a:pt x="0" y="0"/>
                  </a:moveTo>
                  <a:lnTo>
                    <a:pt x="1641679" y="0"/>
                  </a:lnTo>
                  <a:lnTo>
                    <a:pt x="1641679" y="1651531"/>
                  </a:lnTo>
                  <a:lnTo>
                    <a:pt x="0" y="1651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2273" t="-33913" r="-472110" b="-40329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2200"/>
              <a:ext cx="3526830" cy="1182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42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3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Today @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35537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102746" y="0"/>
            <a:ext cx="6356214" cy="10391574"/>
          </a:xfrm>
          <a:custGeom>
            <a:avLst/>
            <a:gdLst/>
            <a:ahLst/>
            <a:cxnLst/>
            <a:rect l="l" t="t" r="r" b="b"/>
            <a:pathLst>
              <a:path w="6356214" h="10391574">
                <a:moveTo>
                  <a:pt x="0" y="0"/>
                </a:moveTo>
                <a:lnTo>
                  <a:pt x="6356214" y="0"/>
                </a:lnTo>
                <a:lnTo>
                  <a:pt x="6356214" y="10391574"/>
                </a:lnTo>
                <a:lnTo>
                  <a:pt x="0" y="10391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</a:blip>
            <a:stretch>
              <a:fillRect l="-69313" r="-82173" b="-2551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5754063" y="1028700"/>
            <a:ext cx="1141337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798846" y="1336377"/>
            <a:ext cx="11368587" cy="7921923"/>
          </a:xfrm>
          <a:custGeom>
            <a:avLst/>
            <a:gdLst/>
            <a:ahLst/>
            <a:cxnLst/>
            <a:rect l="l" t="t" r="r" b="b"/>
            <a:pathLst>
              <a:path w="11368587" h="7921923">
                <a:moveTo>
                  <a:pt x="0" y="0"/>
                </a:moveTo>
                <a:lnTo>
                  <a:pt x="11368587" y="0"/>
                </a:lnTo>
                <a:lnTo>
                  <a:pt x="11368587" y="7921923"/>
                </a:lnTo>
                <a:lnTo>
                  <a:pt x="0" y="79219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539" r="-500" b="-1251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204273" y="2797737"/>
            <a:ext cx="1543050" cy="15430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180975"/>
              <a:ext cx="6604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204273" y="5085205"/>
            <a:ext cx="1543050" cy="15430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180975"/>
              <a:ext cx="6604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204273" y="7410391"/>
            <a:ext cx="1543050" cy="15430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180975"/>
              <a:ext cx="660400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204273" y="1756215"/>
            <a:ext cx="10354134" cy="92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5" b="0" i="0" u="none" strike="noStrike" kern="1200" cap="none" spc="64" normalizeH="0" baseline="0" noProof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Financial Data Team Context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497484" y="3076820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97484" y="5385089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6311" y="7691416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84444" y="3076820"/>
            <a:ext cx="903678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Decalotype"/>
                <a:ea typeface="+mn-ea"/>
                <a:cs typeface="+mn-cs"/>
              </a:rPr>
              <a:t>Multiples stakeholders and requests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984444" y="7749155"/>
            <a:ext cx="903678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Decalotype"/>
                <a:ea typeface="+mn-ea"/>
                <a:cs typeface="+mn-cs"/>
              </a:rPr>
              <a:t>Prioritization issues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20891" y="4932651"/>
            <a:ext cx="9036786" cy="178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Decalotype"/>
                <a:ea typeface="+mn-ea"/>
                <a:cs typeface="+mn-cs"/>
              </a:rPr>
              <a:t>Complexity and misalignment in term of request</a:t>
            </a:r>
          </a:p>
        </p:txBody>
      </p:sp>
      <p:sp>
        <p:nvSpPr>
          <p:cNvPr id="22" name="Freeform 22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124797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178550" y="1757287"/>
            <a:ext cx="15694609" cy="4043616"/>
            <a:chOff x="2279147" y="0"/>
            <a:chExt cx="18331945" cy="5240945"/>
          </a:xfrm>
        </p:grpSpPr>
        <p:sp>
          <p:nvSpPr>
            <p:cNvPr id="5" name="Freeform 5"/>
            <p:cNvSpPr/>
            <p:nvPr/>
          </p:nvSpPr>
          <p:spPr>
            <a:xfrm>
              <a:off x="2279147" y="0"/>
              <a:ext cx="6461100" cy="5240945"/>
            </a:xfrm>
            <a:custGeom>
              <a:avLst/>
              <a:gdLst/>
              <a:ahLst/>
              <a:cxnLst/>
              <a:rect l="l" t="t" r="r" b="b"/>
              <a:pathLst>
                <a:path w="8740247" h="5240945">
                  <a:moveTo>
                    <a:pt x="0" y="0"/>
                  </a:moveTo>
                  <a:lnTo>
                    <a:pt x="8740247" y="0"/>
                  </a:lnTo>
                  <a:lnTo>
                    <a:pt x="8740247" y="5240945"/>
                  </a:lnTo>
                  <a:lnTo>
                    <a:pt x="0" y="5240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rcRect/>
              <a:stretch>
                <a:fillRect l="-35275" t="-210556" r="-475121" b="-20240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7838637" y="0"/>
              <a:ext cx="12772455" cy="5240945"/>
            </a:xfrm>
            <a:custGeom>
              <a:avLst/>
              <a:gdLst/>
              <a:ahLst/>
              <a:cxnLst/>
              <a:rect l="l" t="t" r="r" b="b"/>
              <a:pathLst>
                <a:path w="12772455" h="5240945">
                  <a:moveTo>
                    <a:pt x="0" y="0"/>
                  </a:moveTo>
                  <a:lnTo>
                    <a:pt x="12772455" y="0"/>
                  </a:lnTo>
                  <a:lnTo>
                    <a:pt x="12772455" y="5240945"/>
                  </a:lnTo>
                  <a:lnTo>
                    <a:pt x="0" y="52409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6713" t="-305518" r="-142063" b="-107438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9233392" y="5800903"/>
            <a:ext cx="7639767" cy="2338393"/>
          </a:xfrm>
          <a:custGeom>
            <a:avLst/>
            <a:gdLst/>
            <a:ahLst/>
            <a:cxnLst/>
            <a:rect l="l" t="t" r="r" b="b"/>
            <a:pathLst>
              <a:path w="7639767" h="2338393">
                <a:moveTo>
                  <a:pt x="0" y="0"/>
                </a:moveTo>
                <a:lnTo>
                  <a:pt x="7639768" y="0"/>
                </a:lnTo>
                <a:lnTo>
                  <a:pt x="7639768" y="2338393"/>
                </a:lnTo>
                <a:lnTo>
                  <a:pt x="0" y="2338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1558512" y="5122509"/>
            <a:ext cx="4062488" cy="454736"/>
          </a:xfrm>
          <a:custGeom>
            <a:avLst/>
            <a:gdLst/>
            <a:ahLst/>
            <a:cxnLst/>
            <a:rect l="l" t="t" r="r" b="b"/>
            <a:pathLst>
              <a:path w="947716" h="89029">
                <a:moveTo>
                  <a:pt x="0" y="0"/>
                </a:moveTo>
                <a:lnTo>
                  <a:pt x="947716" y="0"/>
                </a:lnTo>
                <a:lnTo>
                  <a:pt x="947716" y="89029"/>
                </a:lnTo>
                <a:lnTo>
                  <a:pt x="0" y="8902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0"/>
            </a:schemeClr>
          </a:solidFill>
          <a:ln w="38100" cap="sq">
            <a:solidFill>
              <a:srgbClr val="5CE1E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1558512" y="3896486"/>
            <a:ext cx="4062488" cy="171966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546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56779" y="652353"/>
            <a:ext cx="16309551" cy="920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455" b="0" i="0" u="none" strike="noStrike" kern="1200" cap="none" spc="6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What does DA Browser propose for prioritization?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223115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859873" y="2619641"/>
            <a:ext cx="9619774" cy="4653247"/>
          </a:xfrm>
          <a:custGeom>
            <a:avLst/>
            <a:gdLst/>
            <a:ahLst/>
            <a:cxnLst/>
            <a:rect l="l" t="t" r="r" b="b"/>
            <a:pathLst>
              <a:path w="9619774" h="4653247">
                <a:moveTo>
                  <a:pt x="0" y="0"/>
                </a:moveTo>
                <a:lnTo>
                  <a:pt x="9619774" y="0"/>
                </a:lnTo>
                <a:lnTo>
                  <a:pt x="9619774" y="4653247"/>
                </a:lnTo>
                <a:lnTo>
                  <a:pt x="0" y="4653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833" t="-53717" r="-7455" b="-834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759626" y="4456763"/>
            <a:ext cx="4403844" cy="1315648"/>
          </a:xfrm>
          <a:custGeom>
            <a:avLst/>
            <a:gdLst/>
            <a:ahLst/>
            <a:cxnLst/>
            <a:rect l="l" t="t" r="r" b="b"/>
            <a:pathLst>
              <a:path w="4403844" h="1315648">
                <a:moveTo>
                  <a:pt x="0" y="0"/>
                </a:moveTo>
                <a:lnTo>
                  <a:pt x="4403844" y="0"/>
                </a:lnTo>
                <a:lnTo>
                  <a:pt x="4403844" y="1315648"/>
                </a:lnTo>
                <a:lnTo>
                  <a:pt x="0" y="13156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9425" y="676241"/>
            <a:ext cx="12834207" cy="752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5" b="0" i="0" u="none" strike="noStrike" kern="1200" cap="none" spc="5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WSJF (Weighted shortest job first)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36352" y="3865641"/>
            <a:ext cx="1556594" cy="22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78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62" b="0" i="0" u="none" strike="noStrike" kern="1200" cap="none" spc="5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Cost of Delay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524826" y="3802089"/>
            <a:ext cx="1560716" cy="1483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580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76" b="0" i="0" u="none" strike="noStrike" kern="1200" cap="none" spc="52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Job Size</a:t>
            </a:r>
          </a:p>
        </p:txBody>
      </p:sp>
    </p:spTree>
    <p:extLst>
      <p:ext uri="{BB962C8B-B14F-4D97-AF65-F5344CB8AC3E}">
        <p14:creationId xmlns:p14="http://schemas.microsoft.com/office/powerpoint/2010/main" val="3971792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4498" y="2092942"/>
            <a:ext cx="1519004" cy="1519004"/>
          </a:xfrm>
          <a:custGeom>
            <a:avLst/>
            <a:gdLst/>
            <a:ahLst/>
            <a:cxnLst/>
            <a:rect l="l" t="t" r="r" b="b"/>
            <a:pathLst>
              <a:path w="1519004" h="1519004">
                <a:moveTo>
                  <a:pt x="0" y="0"/>
                </a:moveTo>
                <a:lnTo>
                  <a:pt x="1519004" y="0"/>
                </a:lnTo>
                <a:lnTo>
                  <a:pt x="1519004" y="1519003"/>
                </a:lnTo>
                <a:lnTo>
                  <a:pt x="0" y="1519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93168" y="4337240"/>
            <a:ext cx="14501664" cy="398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Identify your battles for success</a:t>
            </a:r>
          </a:p>
          <a:p>
            <a:pPr marL="0" marR="0" lvl="0" indent="0" algn="ctr" defTabSz="914400" rtl="0" eaLnBrk="1" fontAlgn="auto" latinLnBrk="0" hangingPunct="1">
              <a:lnSpc>
                <a:spcPts val="10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ileron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06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00" b="0" i="0" u="none" strike="noStrike" kern="1200" cap="none" spc="0" normalizeH="0" baseline="0" noProof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Tactical Scaling &amp; DA Toolbox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3498" y="997850"/>
            <a:ext cx="16128273" cy="90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6" b="0" i="0" u="none" strike="noStrike" kern="1200" cap="none" spc="-17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Keytakeway #2</a:t>
            </a:r>
          </a:p>
        </p:txBody>
      </p:sp>
      <p:sp>
        <p:nvSpPr>
          <p:cNvPr id="5" name="Freeform 5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558512" y="9616630"/>
            <a:ext cx="5527030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#2 - Identify your Battles</a:t>
            </a:r>
          </a:p>
        </p:txBody>
      </p:sp>
    </p:spTree>
    <p:extLst>
      <p:ext uri="{BB962C8B-B14F-4D97-AF65-F5344CB8AC3E}">
        <p14:creationId xmlns:p14="http://schemas.microsoft.com/office/powerpoint/2010/main" val="330061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060575"/>
            <a:ext cx="16128273" cy="90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6" b="0" i="0" u="none" strike="noStrike" kern="1200" cap="none" spc="-17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Strategy #3</a:t>
            </a:r>
          </a:p>
        </p:txBody>
      </p:sp>
      <p:sp>
        <p:nvSpPr>
          <p:cNvPr id="3" name="Freeform 3"/>
          <p:cNvSpPr/>
          <p:nvPr/>
        </p:nvSpPr>
        <p:spPr>
          <a:xfrm flipH="1">
            <a:off x="328957" y="334495"/>
            <a:ext cx="6879395" cy="9618009"/>
          </a:xfrm>
          <a:custGeom>
            <a:avLst/>
            <a:gdLst/>
            <a:ahLst/>
            <a:cxnLst/>
            <a:rect l="l" t="t" r="r" b="b"/>
            <a:pathLst>
              <a:path w="6879395" h="9618009">
                <a:moveTo>
                  <a:pt x="6879396" y="0"/>
                </a:moveTo>
                <a:lnTo>
                  <a:pt x="0" y="0"/>
                </a:lnTo>
                <a:lnTo>
                  <a:pt x="0" y="9618010"/>
                </a:lnTo>
                <a:lnTo>
                  <a:pt x="6879396" y="9618010"/>
                </a:lnTo>
                <a:lnTo>
                  <a:pt x="6879396" y="0"/>
                </a:lnTo>
                <a:close/>
              </a:path>
            </a:pathLst>
          </a:custGeom>
          <a:blipFill>
            <a:blip r:embed="rId3"/>
            <a:stretch>
              <a:fillRect l="-13983" r="-25825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434028" y="2533021"/>
            <a:ext cx="10333104" cy="2797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2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Cultivate Continuous improvement</a:t>
            </a:r>
          </a:p>
        </p:txBody>
      </p:sp>
      <p:sp>
        <p:nvSpPr>
          <p:cNvPr id="5" name="Freeform 5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338293" y="6063612"/>
            <a:ext cx="5243035" cy="3370213"/>
            <a:chOff x="0" y="0"/>
            <a:chExt cx="6990713" cy="4493618"/>
          </a:xfrm>
        </p:grpSpPr>
        <p:sp>
          <p:nvSpPr>
            <p:cNvPr id="7" name="AutoShape 7"/>
            <p:cNvSpPr/>
            <p:nvPr/>
          </p:nvSpPr>
          <p:spPr>
            <a:xfrm flipH="1" flipV="1">
              <a:off x="3526974" y="164158"/>
              <a:ext cx="2479147" cy="1431336"/>
            </a:xfrm>
            <a:prstGeom prst="line">
              <a:avLst/>
            </a:prstGeom>
            <a:ln w="3982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1370242" y="164158"/>
              <a:ext cx="2136822" cy="1233695"/>
            </a:xfrm>
            <a:prstGeom prst="line">
              <a:avLst/>
            </a:prstGeom>
            <a:ln w="3982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3370104" y="0"/>
              <a:ext cx="293831" cy="29383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 w="85725" cap="sq">
                <a:solidFill>
                  <a:srgbClr val="D6D6D6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-171450"/>
                <a:ext cx="6604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5463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Freeform 12"/>
            <p:cNvSpPr/>
            <p:nvPr/>
          </p:nvSpPr>
          <p:spPr>
            <a:xfrm>
              <a:off x="361736" y="1366930"/>
              <a:ext cx="6267241" cy="3126687"/>
            </a:xfrm>
            <a:custGeom>
              <a:avLst/>
              <a:gdLst/>
              <a:ahLst/>
              <a:cxnLst/>
              <a:rect l="l" t="t" r="r" b="b"/>
              <a:pathLst>
                <a:path w="6267241" h="3126687">
                  <a:moveTo>
                    <a:pt x="0" y="0"/>
                  </a:moveTo>
                  <a:lnTo>
                    <a:pt x="6267241" y="0"/>
                  </a:lnTo>
                  <a:lnTo>
                    <a:pt x="6267241" y="3126688"/>
                  </a:lnTo>
                  <a:lnTo>
                    <a:pt x="0" y="3126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025" t="-21220" r="-10204" b="-52371"/>
              </a:stretch>
            </a:blipFill>
            <a:ln w="266700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20665"/>
              <a:ext cx="6990713" cy="20668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98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36" b="0" i="0" u="none" strike="noStrike" kern="1200" cap="none" spc="54" normalizeH="0" baseline="0" noProof="0">
                  <a:ln>
                    <a:noFill/>
                  </a:ln>
                  <a:solidFill>
                    <a:srgbClr val="2D2A29"/>
                  </a:solidFill>
                  <a:effectLst/>
                  <a:uLnTx/>
                  <a:uFillTx/>
                  <a:latin typeface="Decalotype Bold"/>
                  <a:ea typeface="+mn-ea"/>
                  <a:cs typeface="+mn-cs"/>
                </a:rPr>
                <a:t>No knowledge based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549627" y="9616630"/>
            <a:ext cx="7830294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#3 - Cultivate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387004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2618187" y="0"/>
            <a:ext cx="13595332" cy="9106551"/>
          </a:xfrm>
          <a:custGeom>
            <a:avLst/>
            <a:gdLst/>
            <a:ahLst/>
            <a:cxnLst/>
            <a:rect l="l" t="t" r="r" b="b"/>
            <a:pathLst>
              <a:path w="13595332" h="9106551">
                <a:moveTo>
                  <a:pt x="0" y="0"/>
                </a:moveTo>
                <a:lnTo>
                  <a:pt x="13595332" y="0"/>
                </a:lnTo>
                <a:lnTo>
                  <a:pt x="13595332" y="9106551"/>
                </a:lnTo>
                <a:lnTo>
                  <a:pt x="0" y="9106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83222" y="3855965"/>
            <a:ext cx="6785791" cy="136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6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14" b="0" i="0" u="none" strike="noStrike" kern="1200" cap="none" spc="0" normalizeH="0" baseline="0" noProof="0" dirty="0" err="1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CoE</a:t>
            </a:r>
            <a:endParaRPr kumimoji="0" lang="en-US" sz="8314" b="0" i="0" u="none" strike="noStrike" kern="1200" cap="none" spc="0" normalizeH="0" baseline="0" noProof="0" dirty="0">
              <a:ln>
                <a:noFill/>
              </a:ln>
              <a:solidFill>
                <a:srgbClr val="FA5B37"/>
              </a:solidFill>
              <a:effectLst/>
              <a:uLnTx/>
              <a:uFillTx/>
              <a:latin typeface="Aileron 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18987" y="3831050"/>
            <a:ext cx="6785791" cy="136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6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314" b="0" i="0" u="none" strike="noStrike" kern="1200" cap="none" spc="0" normalizeH="0" baseline="0" noProof="0" dirty="0" err="1">
                <a:ln>
                  <a:noFill/>
                </a:ln>
                <a:solidFill>
                  <a:srgbClr val="FA5B37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CoP</a:t>
            </a:r>
            <a:endParaRPr kumimoji="0" lang="en-US" sz="8314" b="0" i="0" u="none" strike="noStrike" kern="1200" cap="none" spc="0" normalizeH="0" baseline="0" noProof="0" dirty="0">
              <a:ln>
                <a:noFill/>
              </a:ln>
              <a:solidFill>
                <a:srgbClr val="FA5B37"/>
              </a:solidFill>
              <a:effectLst/>
              <a:uLnTx/>
              <a:uFillTx/>
              <a:latin typeface="Aileron Bold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022958" y="3081157"/>
            <a:ext cx="6785791" cy="28099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4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Knowledge</a:t>
            </a:r>
          </a:p>
          <a:p>
            <a:pPr marL="0" marR="0" lvl="0" indent="0" algn="ctr" defTabSz="914400" rtl="0" eaLnBrk="1" fontAlgn="auto" latinLnBrk="0" hangingPunct="1">
              <a:lnSpc>
                <a:spcPts val="746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Guidance</a:t>
            </a:r>
          </a:p>
          <a:p>
            <a:pPr marL="0" marR="0" lvl="0" indent="0" algn="ctr" defTabSz="914400" rtl="0" eaLnBrk="1" fontAlgn="auto" latinLnBrk="0" hangingPunct="1">
              <a:lnSpc>
                <a:spcPts val="746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31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Learning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49627" y="9616630"/>
            <a:ext cx="7830294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#3 - Cultivate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138979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 flipH="1">
            <a:off x="328957" y="334495"/>
            <a:ext cx="6879395" cy="9618009"/>
          </a:xfrm>
          <a:custGeom>
            <a:avLst/>
            <a:gdLst/>
            <a:ahLst/>
            <a:cxnLst/>
            <a:rect l="l" t="t" r="r" b="b"/>
            <a:pathLst>
              <a:path w="6879395" h="9618009">
                <a:moveTo>
                  <a:pt x="6879396" y="0"/>
                </a:moveTo>
                <a:lnTo>
                  <a:pt x="0" y="0"/>
                </a:lnTo>
                <a:lnTo>
                  <a:pt x="0" y="9618010"/>
                </a:lnTo>
                <a:lnTo>
                  <a:pt x="6879396" y="9618010"/>
                </a:lnTo>
                <a:lnTo>
                  <a:pt x="6879396" y="0"/>
                </a:lnTo>
                <a:close/>
              </a:path>
            </a:pathLst>
          </a:custGeom>
          <a:blipFill>
            <a:blip r:embed="rId4"/>
            <a:stretch>
              <a:fillRect l="-13983" r="-25825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744138" y="572571"/>
            <a:ext cx="11302416" cy="1215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39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8" b="0" i="0" u="none" strike="noStrike" kern="1200" cap="none" spc="8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Benefits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6848832" y="2860463"/>
            <a:ext cx="1543050" cy="15430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AutoShape 8"/>
          <p:cNvSpPr/>
          <p:nvPr/>
        </p:nvSpPr>
        <p:spPr>
          <a:xfrm flipH="1" flipV="1">
            <a:off x="7639407" y="4569322"/>
            <a:ext cx="0" cy="41668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6848832" y="5147930"/>
            <a:ext cx="1543050" cy="154305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48832" y="7473117"/>
            <a:ext cx="1543050" cy="154305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7639407" y="9181976"/>
            <a:ext cx="0" cy="159879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utoShape 16"/>
          <p:cNvSpPr/>
          <p:nvPr/>
        </p:nvSpPr>
        <p:spPr>
          <a:xfrm flipH="1" flipV="1">
            <a:off x="7639407" y="-1240834"/>
            <a:ext cx="0" cy="378959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AutoShape 17"/>
          <p:cNvSpPr/>
          <p:nvPr/>
        </p:nvSpPr>
        <p:spPr>
          <a:xfrm flipH="1" flipV="1">
            <a:off x="7601307" y="6894508"/>
            <a:ext cx="0" cy="41668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142042" y="3139545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#1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42042" y="5447814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50870" y="7754141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629003" y="3139545"/>
            <a:ext cx="903678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Coaching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29003" y="7811881"/>
            <a:ext cx="903678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Sharing knowledge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44541" y="5427013"/>
            <a:ext cx="9036786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Guidelines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49627" y="9616630"/>
            <a:ext cx="7830294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#3 - Cultivate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380788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larm_clock_ol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34400" y="10287000"/>
            <a:ext cx="487363" cy="48736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191000" y="876300"/>
            <a:ext cx="9351818" cy="8229600"/>
            <a:chOff x="10896600" y="1511300"/>
            <a:chExt cx="9351818" cy="8229600"/>
          </a:xfrm>
        </p:grpSpPr>
        <p:pic>
          <p:nvPicPr>
            <p:cNvPr id="3" name="alarm_clock_old">
              <a:hlinkClick r:id="" action="ppaction://media"/>
            </p:cNvPr>
            <p:cNvPicPr>
              <a:picLocks noChangeAspect="1"/>
            </p:cNvPicPr>
            <p:nvPr>
              <a:audioFile r:link="rId3"/>
              <p:extLst>
                <p:ext uri="{DAA4B4D4-6D71-4841-9C94-3DE7FCFB9230}">
                  <p14:media xmlns:p14="http://schemas.microsoft.com/office/powerpoint/2010/main" r:embed="rId1">
                    <p14:trim end="25808.875"/>
                  </p14:media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3652427" y="5305425"/>
              <a:ext cx="487363" cy="487363"/>
            </a:xfrm>
            <a:prstGeom prst="rect">
              <a:avLst/>
            </a:prstGeom>
          </p:spPr>
        </p:pic>
        <p:sp>
          <p:nvSpPr>
            <p:cNvPr id="2" name="Freeform 2"/>
            <p:cNvSpPr/>
            <p:nvPr/>
          </p:nvSpPr>
          <p:spPr>
            <a:xfrm>
              <a:off x="10896600" y="1511300"/>
              <a:ext cx="9351818" cy="8229600"/>
            </a:xfrm>
            <a:custGeom>
              <a:avLst/>
              <a:gdLst/>
              <a:ahLst/>
              <a:cxnLst/>
              <a:rect l="l" t="t" r="r" b="b"/>
              <a:pathLst>
                <a:path w="9351818" h="8229600">
                  <a:moveTo>
                    <a:pt x="0" y="0"/>
                  </a:moveTo>
                  <a:lnTo>
                    <a:pt x="9351818" y="0"/>
                  </a:lnTo>
                  <a:lnTo>
                    <a:pt x="9351818" y="8229600"/>
                  </a:lnTo>
                  <a:lnTo>
                    <a:pt x="0" y="8229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0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6" b="-28908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1353621"/>
            <a:ext cx="16230600" cy="4903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347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16" b="0" i="0" u="none" strike="noStrike" kern="1200" cap="none" spc="5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Strategy#3</a:t>
            </a:r>
          </a:p>
          <a:p>
            <a:pPr marL="0" marR="0" lvl="0" indent="0" algn="ctr" defTabSz="914400" rtl="0" eaLnBrk="1" fontAlgn="auto" latinLnBrk="0" hangingPunct="1">
              <a:lnSpc>
                <a:spcPts val="441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316" b="0" i="0" u="none" strike="noStrike" kern="1200" cap="none" spc="515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ecalotype 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11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16" b="0" i="0" u="none" strike="noStrike" kern="1200" cap="none" spc="515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Cultivate Continuous Improvement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151835" y="7200218"/>
            <a:ext cx="3984330" cy="1238648"/>
            <a:chOff x="0" y="0"/>
            <a:chExt cx="5312440" cy="1651531"/>
          </a:xfrm>
        </p:grpSpPr>
        <p:sp>
          <p:nvSpPr>
            <p:cNvPr id="5" name="Freeform 5"/>
            <p:cNvSpPr/>
            <p:nvPr/>
          </p:nvSpPr>
          <p:spPr>
            <a:xfrm>
              <a:off x="3670761" y="0"/>
              <a:ext cx="1641679" cy="1651531"/>
            </a:xfrm>
            <a:custGeom>
              <a:avLst/>
              <a:gdLst/>
              <a:ahLst/>
              <a:cxnLst/>
              <a:rect l="l" t="t" r="r" b="b"/>
              <a:pathLst>
                <a:path w="1641679" h="1651531">
                  <a:moveTo>
                    <a:pt x="0" y="0"/>
                  </a:moveTo>
                  <a:lnTo>
                    <a:pt x="1641679" y="0"/>
                  </a:lnTo>
                  <a:lnTo>
                    <a:pt x="1641679" y="1651531"/>
                  </a:lnTo>
                  <a:lnTo>
                    <a:pt x="0" y="1651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2273" t="-33913" r="-472110" b="-40329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2200"/>
              <a:ext cx="3526830" cy="1182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7429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306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ileron"/>
                  <a:ea typeface="+mn-ea"/>
                  <a:cs typeface="+mn-cs"/>
                </a:rPr>
                <a:t>Today @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549627" y="9616630"/>
            <a:ext cx="7830294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#3 - Cultivate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54839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62498" y="318181"/>
            <a:ext cx="10459368" cy="126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3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6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Center of Excellence</a:t>
            </a:r>
          </a:p>
        </p:txBody>
      </p:sp>
      <p:sp>
        <p:nvSpPr>
          <p:cNvPr id="4" name="Freeform 4"/>
          <p:cNvSpPr/>
          <p:nvPr/>
        </p:nvSpPr>
        <p:spPr>
          <a:xfrm>
            <a:off x="4090205" y="2844263"/>
            <a:ext cx="10107589" cy="4455762"/>
          </a:xfrm>
          <a:custGeom>
            <a:avLst/>
            <a:gdLst/>
            <a:ahLst/>
            <a:cxnLst/>
            <a:rect l="l" t="t" r="r" b="b"/>
            <a:pathLst>
              <a:path w="10107589" h="4455762">
                <a:moveTo>
                  <a:pt x="0" y="0"/>
                </a:moveTo>
                <a:lnTo>
                  <a:pt x="10107589" y="0"/>
                </a:lnTo>
                <a:lnTo>
                  <a:pt x="10107589" y="4455762"/>
                </a:lnTo>
                <a:lnTo>
                  <a:pt x="0" y="445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63200" y="7387216"/>
            <a:ext cx="7848600" cy="880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Psychological Safety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2498" y="7387216"/>
            <a:ext cx="6243102" cy="880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Disciplined Agile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07109" y="2100785"/>
            <a:ext cx="3414757" cy="880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Coaching</a:t>
            </a:r>
          </a:p>
        </p:txBody>
      </p:sp>
      <p:sp>
        <p:nvSpPr>
          <p:cNvPr id="8" name="Freeform 8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49627" y="9616630"/>
            <a:ext cx="7830294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#3 - Cultivate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293512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401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2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084983" cy="10287000"/>
          </a:xfrm>
          <a:custGeom>
            <a:avLst/>
            <a:gdLst/>
            <a:ahLst/>
            <a:cxnLst/>
            <a:rect l="l" t="t" r="r" b="b"/>
            <a:pathLst>
              <a:path w="12084983" h="10287000">
                <a:moveTo>
                  <a:pt x="0" y="0"/>
                </a:moveTo>
                <a:lnTo>
                  <a:pt x="12084983" y="0"/>
                </a:lnTo>
                <a:lnTo>
                  <a:pt x="120849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62" r="-156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92000" y="3352911"/>
            <a:ext cx="6007872" cy="264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3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61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Methodology</a:t>
            </a:r>
          </a:p>
          <a:p>
            <a:pPr marL="0" marR="0" lvl="0" indent="0" algn="l" defTabSz="914400" rtl="0" eaLnBrk="1" fontAlgn="auto" latinLnBrk="0" hangingPunct="1">
              <a:lnSpc>
                <a:spcPts val="103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sz="7361" dirty="0" smtClean="0">
                <a:solidFill>
                  <a:srgbClr val="FFFFFF"/>
                </a:solidFill>
                <a:latin typeface="Aileron Bold"/>
              </a:rPr>
              <a:t>Radar</a:t>
            </a:r>
            <a:endParaRPr kumimoji="0" lang="en-US" sz="736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ileron Bold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549627" y="9616630"/>
            <a:ext cx="7830294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#3 - Cultivate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299588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62498" y="318181"/>
            <a:ext cx="10459368" cy="12686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30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6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Center of Excellence</a:t>
            </a:r>
          </a:p>
        </p:txBody>
      </p:sp>
      <p:sp>
        <p:nvSpPr>
          <p:cNvPr id="4" name="Freeform 4"/>
          <p:cNvSpPr/>
          <p:nvPr/>
        </p:nvSpPr>
        <p:spPr>
          <a:xfrm>
            <a:off x="4090205" y="2844263"/>
            <a:ext cx="10107589" cy="4455762"/>
          </a:xfrm>
          <a:custGeom>
            <a:avLst/>
            <a:gdLst/>
            <a:ahLst/>
            <a:cxnLst/>
            <a:rect l="l" t="t" r="r" b="b"/>
            <a:pathLst>
              <a:path w="10107589" h="4455762">
                <a:moveTo>
                  <a:pt x="0" y="0"/>
                </a:moveTo>
                <a:lnTo>
                  <a:pt x="10107589" y="0"/>
                </a:lnTo>
                <a:lnTo>
                  <a:pt x="10107589" y="4455762"/>
                </a:lnTo>
                <a:lnTo>
                  <a:pt x="0" y="4455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363200" y="7387216"/>
            <a:ext cx="7848600" cy="880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Psychological Safety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62498" y="7387216"/>
            <a:ext cx="6243102" cy="880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Disciplined Agile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07109" y="2100785"/>
            <a:ext cx="3414757" cy="8801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Coaching</a:t>
            </a:r>
          </a:p>
        </p:txBody>
      </p:sp>
      <p:sp>
        <p:nvSpPr>
          <p:cNvPr id="8" name="Freeform 8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549627" y="9616630"/>
            <a:ext cx="7830294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#3 - Cultivate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369255727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56309" y="1701421"/>
            <a:ext cx="8395381" cy="7291988"/>
          </a:xfrm>
          <a:custGeom>
            <a:avLst/>
            <a:gdLst/>
            <a:ahLst/>
            <a:cxnLst/>
            <a:rect l="l" t="t" r="r" b="b"/>
            <a:pathLst>
              <a:path w="8395381" h="7291988">
                <a:moveTo>
                  <a:pt x="0" y="0"/>
                </a:moveTo>
                <a:lnTo>
                  <a:pt x="8395382" y="0"/>
                </a:lnTo>
                <a:lnTo>
                  <a:pt x="8395382" y="7291989"/>
                </a:lnTo>
                <a:lnTo>
                  <a:pt x="0" y="72919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06896" y="1160293"/>
            <a:ext cx="7508744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88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Communities of practices</a:t>
            </a:r>
          </a:p>
        </p:txBody>
      </p:sp>
      <p:sp>
        <p:nvSpPr>
          <p:cNvPr id="4" name="Freeform 4"/>
          <p:cNvSpPr/>
          <p:nvPr/>
        </p:nvSpPr>
        <p:spPr>
          <a:xfrm>
            <a:off x="1995384" y="6393298"/>
            <a:ext cx="5898173" cy="2600111"/>
          </a:xfrm>
          <a:custGeom>
            <a:avLst/>
            <a:gdLst/>
            <a:ahLst/>
            <a:cxnLst/>
            <a:rect l="l" t="t" r="r" b="b"/>
            <a:pathLst>
              <a:path w="5898173" h="2600111">
                <a:moveTo>
                  <a:pt x="0" y="0"/>
                </a:moveTo>
                <a:lnTo>
                  <a:pt x="5898173" y="0"/>
                </a:lnTo>
                <a:lnTo>
                  <a:pt x="5898173" y="2600112"/>
                </a:lnTo>
                <a:lnTo>
                  <a:pt x="0" y="2600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49627" y="9616630"/>
            <a:ext cx="7830294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#3 - Cultivate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158556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84498" y="2092942"/>
            <a:ext cx="1519004" cy="1519004"/>
          </a:xfrm>
          <a:custGeom>
            <a:avLst/>
            <a:gdLst/>
            <a:ahLst/>
            <a:cxnLst/>
            <a:rect l="l" t="t" r="r" b="b"/>
            <a:pathLst>
              <a:path w="1519004" h="1519004">
                <a:moveTo>
                  <a:pt x="0" y="0"/>
                </a:moveTo>
                <a:lnTo>
                  <a:pt x="1519004" y="0"/>
                </a:lnTo>
                <a:lnTo>
                  <a:pt x="1519004" y="1519003"/>
                </a:lnTo>
                <a:lnTo>
                  <a:pt x="0" y="15190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179909" y="4337240"/>
            <a:ext cx="15928181" cy="2645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0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Cultivate continuous improvement</a:t>
            </a:r>
          </a:p>
          <a:p>
            <a:pPr marL="0" marR="0" lvl="0" indent="0" algn="ctr" defTabSz="914400" rtl="0" eaLnBrk="1" fontAlgn="auto" latinLnBrk="0" hangingPunct="1">
              <a:lnSpc>
                <a:spcPts val="106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6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CoE</a:t>
            </a:r>
            <a:r>
              <a:rPr kumimoji="0" lang="en-US" sz="7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 </a:t>
            </a:r>
            <a:r>
              <a:rPr kumimoji="0" lang="en-US" sz="7600" b="0" i="0" u="none" strike="noStrike" kern="1200" cap="none" spc="0" normalizeH="0" baseline="0" noProof="0" dirty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&amp; </a:t>
            </a:r>
            <a:r>
              <a:rPr kumimoji="0" lang="en-US" sz="7600" b="0" i="0" u="none" strike="noStrike" kern="1200" cap="none" spc="0" normalizeH="0" baseline="0" noProof="0" dirty="0" err="1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CoP</a:t>
            </a:r>
            <a:endParaRPr kumimoji="0" lang="en-US" sz="7600" b="0" i="0" u="none" strike="noStrike" kern="1200" cap="none" spc="0" normalizeH="0" baseline="0" noProof="0" dirty="0">
              <a:ln>
                <a:noFill/>
              </a:ln>
              <a:solidFill>
                <a:srgbClr val="FA5B35"/>
              </a:solidFill>
              <a:effectLst/>
              <a:uLnTx/>
              <a:uFillTx/>
              <a:latin typeface="Aileron Bold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163498" y="997850"/>
            <a:ext cx="16128273" cy="904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735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56" b="0" i="0" u="none" strike="noStrike" kern="1200" cap="none" spc="-178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Keytakeway #3</a:t>
            </a:r>
          </a:p>
        </p:txBody>
      </p:sp>
      <p:sp>
        <p:nvSpPr>
          <p:cNvPr id="5" name="Freeform 5"/>
          <p:cNvSpPr/>
          <p:nvPr/>
        </p:nvSpPr>
        <p:spPr>
          <a:xfrm>
            <a:off x="17466330" y="9524768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49627" y="9616630"/>
            <a:ext cx="7830294" cy="388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Strategy #3 - Cultivate continuous improvement</a:t>
            </a:r>
          </a:p>
        </p:txBody>
      </p:sp>
    </p:spTree>
    <p:extLst>
      <p:ext uri="{BB962C8B-B14F-4D97-AF65-F5344CB8AC3E}">
        <p14:creationId xmlns:p14="http://schemas.microsoft.com/office/powerpoint/2010/main" val="342606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53779" y="0"/>
            <a:ext cx="12980442" cy="10287000"/>
          </a:xfrm>
          <a:custGeom>
            <a:avLst/>
            <a:gdLst/>
            <a:ahLst/>
            <a:cxnLst/>
            <a:rect l="l" t="t" r="r" b="b"/>
            <a:pathLst>
              <a:path w="12980442" h="10287000">
                <a:moveTo>
                  <a:pt x="0" y="0"/>
                </a:moveTo>
                <a:lnTo>
                  <a:pt x="12980442" y="0"/>
                </a:lnTo>
                <a:lnTo>
                  <a:pt x="129804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841473" y="4274503"/>
            <a:ext cx="4772323" cy="485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+mn-ea"/>
                <a:cs typeface="+mn-cs"/>
              </a:rPr>
              <a:t>A </a:t>
            </a:r>
            <a:r>
              <a:rPr kumimoji="0" lang="en-US" sz="9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 Bold"/>
                <a:ea typeface="+mn-ea"/>
                <a:cs typeface="+mn-cs"/>
              </a:rPr>
              <a:t>Secret</a:t>
            </a:r>
            <a:r>
              <a:rPr kumimoji="0" lang="en-US" sz="9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 Bold"/>
                <a:ea typeface="+mn-ea"/>
                <a:cs typeface="+mn-cs"/>
              </a:rPr>
              <a:t> about </a:t>
            </a:r>
            <a:r>
              <a:rPr kumimoji="0" lang="en-US" sz="9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Open Sans Bold"/>
                <a:ea typeface="+mn-ea"/>
                <a:cs typeface="+mn-cs"/>
              </a:rPr>
              <a:t>Sophie</a:t>
            </a:r>
          </a:p>
        </p:txBody>
      </p:sp>
    </p:spTree>
    <p:extLst>
      <p:ext uri="{BB962C8B-B14F-4D97-AF65-F5344CB8AC3E}">
        <p14:creationId xmlns:p14="http://schemas.microsoft.com/office/powerpoint/2010/main" val="1363775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74355" y="502761"/>
            <a:ext cx="16504559" cy="1045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807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338" b="0" i="0" u="none" strike="noStrike" kern="1200" cap="none" spc="7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Three Strategies for a successful workplace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631121" y="2755424"/>
            <a:ext cx="903678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Make the invisible visible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640646" y="5162450"/>
            <a:ext cx="9036786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Identify your battles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601773" y="2766392"/>
            <a:ext cx="1543050" cy="15430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AutoShape 9"/>
          <p:cNvSpPr/>
          <p:nvPr/>
        </p:nvSpPr>
        <p:spPr>
          <a:xfrm flipH="1" flipV="1">
            <a:off x="1392348" y="4583842"/>
            <a:ext cx="0" cy="41668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601773" y="5267225"/>
            <a:ext cx="1543050" cy="15430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01773" y="7857720"/>
            <a:ext cx="1543050" cy="154305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92524"/>
            </a:solidFill>
            <a:ln w="85725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-171450"/>
              <a:ext cx="6604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1392348" y="9762099"/>
            <a:ext cx="0" cy="1598796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AutoShape 17"/>
          <p:cNvSpPr/>
          <p:nvPr/>
        </p:nvSpPr>
        <p:spPr>
          <a:xfrm flipV="1">
            <a:off x="1373298" y="-1298423"/>
            <a:ext cx="19050" cy="4064815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AutoShape 18"/>
          <p:cNvSpPr/>
          <p:nvPr/>
        </p:nvSpPr>
        <p:spPr>
          <a:xfrm flipH="1" flipV="1">
            <a:off x="1363773" y="6936211"/>
            <a:ext cx="0" cy="416684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94984" y="3045475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4984" y="5567109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3811" y="8138745"/>
            <a:ext cx="994729" cy="880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631121" y="3516337"/>
            <a:ext cx="903678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347" normalizeH="0" baseline="0" noProof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&gt; Value Stream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631121" y="8106655"/>
            <a:ext cx="13338653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1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100" b="0" i="0" u="none" strike="noStrike" kern="1200" cap="none" spc="443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Cultivate continuous improvement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676594" y="5945403"/>
            <a:ext cx="1202938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347" normalizeH="0" baseline="0" noProof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&gt; Tactical Scaling + DA Brower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76594" y="8910565"/>
            <a:ext cx="12029389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59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9" b="0" i="0" u="none" strike="noStrike" kern="1200" cap="none" spc="347" normalizeH="0" baseline="0" noProof="0">
                <a:ln>
                  <a:noFill/>
                </a:ln>
                <a:solidFill>
                  <a:srgbClr val="FA5B35"/>
                </a:solidFill>
                <a:effectLst/>
                <a:uLnTx/>
                <a:uFillTx/>
                <a:latin typeface="Aileron"/>
                <a:ea typeface="+mn-ea"/>
                <a:cs typeface="+mn-cs"/>
              </a:rPr>
              <a:t>&gt; CoE + CoP</a:t>
            </a:r>
          </a:p>
        </p:txBody>
      </p:sp>
      <p:sp>
        <p:nvSpPr>
          <p:cNvPr id="26" name="Freeform 26"/>
          <p:cNvSpPr/>
          <p:nvPr/>
        </p:nvSpPr>
        <p:spPr>
          <a:xfrm rot="1181538">
            <a:off x="10978926" y="4559742"/>
            <a:ext cx="6811624" cy="2053562"/>
          </a:xfrm>
          <a:custGeom>
            <a:avLst/>
            <a:gdLst/>
            <a:ahLst/>
            <a:cxnLst/>
            <a:rect l="l" t="t" r="r" b="b"/>
            <a:pathLst>
              <a:path w="6811624" h="2053562">
                <a:moveTo>
                  <a:pt x="0" y="0"/>
                </a:moveTo>
                <a:lnTo>
                  <a:pt x="6811624" y="0"/>
                </a:lnTo>
                <a:lnTo>
                  <a:pt x="6811624" y="2053562"/>
                </a:lnTo>
                <a:lnTo>
                  <a:pt x="0" y="20535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08" b="-5125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90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" y="0"/>
            <a:ext cx="18287998" cy="10287000"/>
          </a:xfrm>
          <a:prstGeom prst="rect">
            <a:avLst/>
          </a:prstGeom>
          <a:solidFill>
            <a:srgbClr val="050505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7449800" y="9516201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5867400" y="1520614"/>
            <a:ext cx="7379550" cy="7405263"/>
          </a:xfrm>
          <a:custGeom>
            <a:avLst/>
            <a:gdLst/>
            <a:ahLst/>
            <a:cxnLst/>
            <a:rect l="l" t="t" r="r" b="b"/>
            <a:pathLst>
              <a:path w="7601518" h="7633811">
                <a:moveTo>
                  <a:pt x="0" y="0"/>
                </a:moveTo>
                <a:lnTo>
                  <a:pt x="7601518" y="0"/>
                </a:lnTo>
                <a:lnTo>
                  <a:pt x="7601518" y="7633811"/>
                </a:lnTo>
                <a:lnTo>
                  <a:pt x="0" y="76338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84" b="-884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DFEACF39-877D-8E6A-9689-1A88EA5AAAD1}"/>
              </a:ext>
            </a:extLst>
          </p:cNvPr>
          <p:cNvSpPr txBox="1"/>
          <p:nvPr/>
        </p:nvSpPr>
        <p:spPr>
          <a:xfrm>
            <a:off x="8305307" y="9586311"/>
            <a:ext cx="9144492" cy="3949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44" b="0" i="0" u="none" strike="noStrike" kern="1200" cap="none" spc="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#SharingIsCaring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5D4A361-FBEA-1597-4B31-87BDE75EC45A}"/>
              </a:ext>
            </a:extLst>
          </p:cNvPr>
          <p:cNvSpPr txBox="1"/>
          <p:nvPr/>
        </p:nvSpPr>
        <p:spPr>
          <a:xfrm>
            <a:off x="1" y="1051204"/>
            <a:ext cx="1828799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28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204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Stay in contact with </a:t>
            </a:r>
            <a:r>
              <a:rPr kumimoji="0" lang="en-US" sz="6600" b="1" i="0" u="none" strike="noStrike" kern="1200" cap="none" spc="204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me!</a:t>
            </a:r>
            <a:endParaRPr kumimoji="0" lang="en-US" sz="6600" b="1" i="0" u="none" strike="noStrike" kern="1200" cap="none" spc="204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04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9603569" cy="10287000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028700" y="2110746"/>
            <a:ext cx="10129391" cy="4871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7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65" b="0" i="0" u="none" strike="noStrike" kern="1200" cap="none" spc="-74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Thank you!</a:t>
            </a:r>
          </a:p>
          <a:p>
            <a:pPr marL="0" marR="0" lvl="0" indent="0" algn="l" defTabSz="914400" rtl="0" eaLnBrk="1" fontAlgn="auto" latinLnBrk="0" hangingPunct="1">
              <a:lnSpc>
                <a:spcPts val="127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65" b="0" i="0" u="none" strike="noStrike" kern="1200" cap="none" spc="-74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Do you have </a:t>
            </a:r>
          </a:p>
          <a:p>
            <a:pPr marL="0" marR="0" lvl="0" indent="0" algn="l" defTabSz="914400" rtl="0" eaLnBrk="1" fontAlgn="auto" latinLnBrk="0" hangingPunct="1">
              <a:lnSpc>
                <a:spcPts val="127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65" b="0" i="0" u="none" strike="noStrike" kern="1200" cap="none" spc="-740" normalizeH="0" baseline="0" noProof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ileron Bold"/>
                <a:ea typeface="+mn-ea"/>
                <a:cs typeface="+mn-cs"/>
              </a:rPr>
              <a:t>any questions?</a:t>
            </a:r>
          </a:p>
        </p:txBody>
      </p:sp>
      <p:sp>
        <p:nvSpPr>
          <p:cNvPr id="4" name="Freeform 4"/>
          <p:cNvSpPr/>
          <p:nvPr/>
        </p:nvSpPr>
        <p:spPr>
          <a:xfrm>
            <a:off x="17656855" y="9677061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178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476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9222" b="-922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3999" y="1408406"/>
            <a:ext cx="5824022" cy="5808629"/>
          </a:xfrm>
          <a:custGeom>
            <a:avLst/>
            <a:gdLst/>
            <a:ahLst/>
            <a:cxnLst/>
            <a:rect l="l" t="t" r="r" b="b"/>
            <a:pathLst>
              <a:path w="7765363" h="7744839">
                <a:moveTo>
                  <a:pt x="0" y="0"/>
                </a:moveTo>
                <a:lnTo>
                  <a:pt x="7765364" y="0"/>
                </a:lnTo>
                <a:lnTo>
                  <a:pt x="7765364" y="7744839"/>
                </a:lnTo>
                <a:lnTo>
                  <a:pt x="0" y="77448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32" b="-132"/>
            </a:stretch>
          </a:blipFill>
          <a:ln w="152400" cap="sq">
            <a:solidFill>
              <a:srgbClr val="D6D6D6"/>
            </a:solidFill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2273" t="-33913" r="-472110" b="-40329"/>
            </a:stretch>
          </a:blipFill>
        </p:spPr>
      </p:sp>
      <p:grpSp>
        <p:nvGrpSpPr>
          <p:cNvPr id="45" name="Group 44"/>
          <p:cNvGrpSpPr/>
          <p:nvPr/>
        </p:nvGrpSpPr>
        <p:grpSpPr>
          <a:xfrm>
            <a:off x="8609076" y="7671263"/>
            <a:ext cx="1436651" cy="2169589"/>
            <a:chOff x="8609076" y="7671263"/>
            <a:chExt cx="1436651" cy="2169589"/>
          </a:xfrm>
        </p:grpSpPr>
        <p:sp>
          <p:nvSpPr>
            <p:cNvPr id="8" name="Freeform 8"/>
            <p:cNvSpPr/>
            <p:nvPr/>
          </p:nvSpPr>
          <p:spPr>
            <a:xfrm>
              <a:off x="8609076" y="7671263"/>
              <a:ext cx="682012" cy="571058"/>
            </a:xfrm>
            <a:custGeom>
              <a:avLst/>
              <a:gdLst/>
              <a:ahLst/>
              <a:cxnLst/>
              <a:rect l="l" t="t" r="r" b="b"/>
              <a:pathLst>
                <a:path w="682012" h="571058">
                  <a:moveTo>
                    <a:pt x="0" y="0"/>
                  </a:moveTo>
                  <a:lnTo>
                    <a:pt x="682012" y="0"/>
                  </a:lnTo>
                  <a:lnTo>
                    <a:pt x="682012" y="571059"/>
                  </a:lnTo>
                  <a:lnTo>
                    <a:pt x="0" y="57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 l="-643544" r="-1286308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144000" y="8870553"/>
              <a:ext cx="435783" cy="428702"/>
            </a:xfrm>
            <a:custGeom>
              <a:avLst/>
              <a:gdLst/>
              <a:ahLst/>
              <a:cxnLst/>
              <a:rect l="l" t="t" r="r" b="b"/>
              <a:pathLst>
                <a:path w="435783" h="428702">
                  <a:moveTo>
                    <a:pt x="0" y="0"/>
                  </a:moveTo>
                  <a:lnTo>
                    <a:pt x="435783" y="0"/>
                  </a:lnTo>
                  <a:lnTo>
                    <a:pt x="435783" y="428702"/>
                  </a:lnTo>
                  <a:lnTo>
                    <a:pt x="0" y="428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9579783" y="8983448"/>
              <a:ext cx="435783" cy="428702"/>
            </a:xfrm>
            <a:custGeom>
              <a:avLst/>
              <a:gdLst/>
              <a:ahLst/>
              <a:cxnLst/>
              <a:rect l="l" t="t" r="r" b="b"/>
              <a:pathLst>
                <a:path w="435783" h="428702">
                  <a:moveTo>
                    <a:pt x="0" y="0"/>
                  </a:moveTo>
                  <a:lnTo>
                    <a:pt x="435784" y="0"/>
                  </a:lnTo>
                  <a:lnTo>
                    <a:pt x="435784" y="428702"/>
                  </a:lnTo>
                  <a:lnTo>
                    <a:pt x="0" y="428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9174161" y="9260887"/>
              <a:ext cx="435783" cy="428702"/>
            </a:xfrm>
            <a:custGeom>
              <a:avLst/>
              <a:gdLst/>
              <a:ahLst/>
              <a:cxnLst/>
              <a:rect l="l" t="t" r="r" b="b"/>
              <a:pathLst>
                <a:path w="435783" h="428702">
                  <a:moveTo>
                    <a:pt x="0" y="0"/>
                  </a:moveTo>
                  <a:lnTo>
                    <a:pt x="435783" y="0"/>
                  </a:lnTo>
                  <a:lnTo>
                    <a:pt x="435783" y="428702"/>
                  </a:lnTo>
                  <a:lnTo>
                    <a:pt x="0" y="428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9609944" y="9412150"/>
              <a:ext cx="435783" cy="428702"/>
            </a:xfrm>
            <a:custGeom>
              <a:avLst/>
              <a:gdLst/>
              <a:ahLst/>
              <a:cxnLst/>
              <a:rect l="l" t="t" r="r" b="b"/>
              <a:pathLst>
                <a:path w="435783" h="428702">
                  <a:moveTo>
                    <a:pt x="0" y="0"/>
                  </a:moveTo>
                  <a:lnTo>
                    <a:pt x="435784" y="0"/>
                  </a:lnTo>
                  <a:lnTo>
                    <a:pt x="435784" y="428702"/>
                  </a:lnTo>
                  <a:lnTo>
                    <a:pt x="0" y="4287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8829578" y="8274706"/>
              <a:ext cx="941702" cy="336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02"/>
                </a:lnSpc>
                <a:spcBef>
                  <a:spcPct val="0"/>
                </a:spcBef>
              </a:pPr>
              <a:r>
                <a:rPr lang="en-US" sz="1930" spc="167" dirty="0">
                  <a:solidFill>
                    <a:srgbClr val="FF3131"/>
                  </a:solidFill>
                  <a:latin typeface="Open Sans"/>
                </a:rPr>
                <a:t>8:32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129372" y="7642300"/>
            <a:ext cx="1858510" cy="2041298"/>
            <a:chOff x="11129372" y="7642300"/>
            <a:chExt cx="1858510" cy="2041298"/>
          </a:xfrm>
        </p:grpSpPr>
        <p:sp>
          <p:nvSpPr>
            <p:cNvPr id="6" name="Freeform 6"/>
            <p:cNvSpPr/>
            <p:nvPr/>
          </p:nvSpPr>
          <p:spPr>
            <a:xfrm>
              <a:off x="11129372" y="7642300"/>
              <a:ext cx="1519828" cy="625399"/>
            </a:xfrm>
            <a:custGeom>
              <a:avLst/>
              <a:gdLst/>
              <a:ahLst/>
              <a:cxnLst/>
              <a:rect l="l" t="t" r="r" b="b"/>
              <a:pathLst>
                <a:path w="13843840" h="571058">
                  <a:moveTo>
                    <a:pt x="0" y="0"/>
                  </a:moveTo>
                  <a:lnTo>
                    <a:pt x="13843840" y="0"/>
                  </a:lnTo>
                  <a:lnTo>
                    <a:pt x="13843840" y="571059"/>
                  </a:lnTo>
                  <a:lnTo>
                    <a:pt x="0" y="57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rcRect/>
              <a:stretch>
                <a:fillRect l="-511214" t="2494" r="-285391" b="6195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11994876" y="8757288"/>
              <a:ext cx="934487" cy="926310"/>
            </a:xfrm>
            <a:custGeom>
              <a:avLst/>
              <a:gdLst/>
              <a:ahLst/>
              <a:cxnLst/>
              <a:rect l="l" t="t" r="r" b="b"/>
              <a:pathLst>
                <a:path w="934487" h="926310">
                  <a:moveTo>
                    <a:pt x="0" y="0"/>
                  </a:moveTo>
                  <a:lnTo>
                    <a:pt x="934487" y="0"/>
                  </a:lnTo>
                  <a:lnTo>
                    <a:pt x="934487" y="926310"/>
                  </a:lnTo>
                  <a:lnTo>
                    <a:pt x="0" y="926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7">
                <a:extLs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1768448" y="8264194"/>
              <a:ext cx="1219434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17" dirty="0">
                  <a:solidFill>
                    <a:srgbClr val="FFFFFF"/>
                  </a:solidFill>
                  <a:latin typeface="Open Sans"/>
                </a:rPr>
                <a:t>9:00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3019" y="7671262"/>
            <a:ext cx="1247165" cy="2307105"/>
            <a:chOff x="693019" y="7671262"/>
            <a:chExt cx="1247165" cy="2307105"/>
          </a:xfrm>
        </p:grpSpPr>
        <p:sp>
          <p:nvSpPr>
            <p:cNvPr id="14" name="Freeform 14"/>
            <p:cNvSpPr/>
            <p:nvPr/>
          </p:nvSpPr>
          <p:spPr>
            <a:xfrm>
              <a:off x="1028701" y="7671262"/>
              <a:ext cx="647700" cy="596437"/>
            </a:xfrm>
            <a:custGeom>
              <a:avLst/>
              <a:gdLst/>
              <a:ahLst/>
              <a:cxnLst/>
              <a:rect l="l" t="t" r="r" b="b"/>
              <a:pathLst>
                <a:path w="1822967" h="571058">
                  <a:moveTo>
                    <a:pt x="0" y="0"/>
                  </a:moveTo>
                  <a:lnTo>
                    <a:pt x="1822967" y="0"/>
                  </a:lnTo>
                  <a:lnTo>
                    <a:pt x="1822967" y="571059"/>
                  </a:lnTo>
                  <a:lnTo>
                    <a:pt x="0" y="57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rcRect/>
              <a:stretch>
                <a:fillRect t="2" r="-2037384" b="4253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63766" y="9093112"/>
              <a:ext cx="1176418" cy="885255"/>
            </a:xfrm>
            <a:custGeom>
              <a:avLst/>
              <a:gdLst/>
              <a:ahLst/>
              <a:cxnLst/>
              <a:rect l="l" t="t" r="r" b="b"/>
              <a:pathLst>
                <a:path w="1176418" h="885255">
                  <a:moveTo>
                    <a:pt x="0" y="0"/>
                  </a:moveTo>
                  <a:lnTo>
                    <a:pt x="1176418" y="0"/>
                  </a:lnTo>
                  <a:lnTo>
                    <a:pt x="1176418" y="885254"/>
                  </a:lnTo>
                  <a:lnTo>
                    <a:pt x="0" y="8852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xmlns="" r:embed="rId2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693019" y="8502966"/>
              <a:ext cx="1219434" cy="422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17">
                  <a:solidFill>
                    <a:srgbClr val="FFFFFF"/>
                  </a:solidFill>
                  <a:latin typeface="Open Sans"/>
                </a:rPr>
                <a:t>7:30</a:t>
              </a:r>
            </a:p>
          </p:txBody>
        </p:sp>
      </p:grpSp>
      <p:sp>
        <p:nvSpPr>
          <p:cNvPr id="32" name="Freeform 11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2273" t="-33913" r="-472110" b="-40329"/>
            </a:stretch>
          </a:blipFill>
        </p:spPr>
      </p:sp>
      <p:sp>
        <p:nvSpPr>
          <p:cNvPr id="33" name="TextBox 12"/>
          <p:cNvSpPr txBox="1"/>
          <p:nvPr/>
        </p:nvSpPr>
        <p:spPr>
          <a:xfrm>
            <a:off x="13376762" y="9627744"/>
            <a:ext cx="4038005" cy="3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82"/>
              </a:lnSpc>
              <a:spcBef>
                <a:spcPct val="0"/>
              </a:spcBef>
            </a:pPr>
            <a:r>
              <a:rPr lang="en-US" sz="2344" spc="204" dirty="0" smtClean="0">
                <a:solidFill>
                  <a:srgbClr val="FFFFFF"/>
                </a:solidFill>
                <a:latin typeface="Open Sans"/>
              </a:rPr>
              <a:t>Sophie’s story</a:t>
            </a:r>
            <a:endParaRPr lang="en-US" sz="2344" spc="204" dirty="0">
              <a:solidFill>
                <a:srgbClr val="FFFFFF"/>
              </a:solidFill>
              <a:latin typeface="Open Sans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1644133" y="7623332"/>
            <a:ext cx="2324067" cy="2411581"/>
            <a:chOff x="1644133" y="7623332"/>
            <a:chExt cx="2324067" cy="2411581"/>
          </a:xfrm>
        </p:grpSpPr>
        <p:sp>
          <p:nvSpPr>
            <p:cNvPr id="22" name="Freeform 22"/>
            <p:cNvSpPr/>
            <p:nvPr/>
          </p:nvSpPr>
          <p:spPr>
            <a:xfrm>
              <a:off x="2724321" y="8957403"/>
              <a:ext cx="1243879" cy="1077510"/>
            </a:xfrm>
            <a:custGeom>
              <a:avLst/>
              <a:gdLst/>
              <a:ahLst/>
              <a:cxnLst/>
              <a:rect l="l" t="t" r="r" b="b"/>
              <a:pathLst>
                <a:path w="1243879" h="1077510">
                  <a:moveTo>
                    <a:pt x="0" y="0"/>
                  </a:moveTo>
                  <a:lnTo>
                    <a:pt x="1243879" y="0"/>
                  </a:lnTo>
                  <a:lnTo>
                    <a:pt x="1243879" y="1077510"/>
                  </a:lnTo>
                  <a:lnTo>
                    <a:pt x="0" y="10775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9">
                <a:extLst>
                  <a:ext uri="{96DAC541-7B7A-43D3-8B79-37D633B846F1}">
                    <asvg:svgBlip xmlns:asvg="http://schemas.microsoft.com/office/drawing/2016/SVG/main" xmlns="" r:embed="rId3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4" name="TextBox 24"/>
            <p:cNvSpPr txBox="1"/>
            <p:nvPr/>
          </p:nvSpPr>
          <p:spPr>
            <a:xfrm>
              <a:off x="2656989" y="8480636"/>
              <a:ext cx="1219434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17">
                  <a:solidFill>
                    <a:srgbClr val="FFFFFF"/>
                  </a:solidFill>
                  <a:latin typeface="Open Sans"/>
                </a:rPr>
                <a:t>8:00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644133" y="7623332"/>
              <a:ext cx="1784867" cy="644368"/>
              <a:chOff x="1644133" y="7623332"/>
              <a:chExt cx="1784867" cy="644368"/>
            </a:xfrm>
          </p:grpSpPr>
          <p:sp>
            <p:nvSpPr>
              <p:cNvPr id="34" name="Freeform 14"/>
              <p:cNvSpPr/>
              <p:nvPr/>
            </p:nvSpPr>
            <p:spPr>
              <a:xfrm>
                <a:off x="1644133" y="7683479"/>
                <a:ext cx="1175267" cy="508021"/>
              </a:xfrm>
              <a:custGeom>
                <a:avLst/>
                <a:gdLst/>
                <a:ahLst/>
                <a:cxnLst/>
                <a:rect l="l" t="t" r="r" b="b"/>
                <a:pathLst>
                  <a:path w="1822967" h="571058">
                    <a:moveTo>
                      <a:pt x="0" y="0"/>
                    </a:moveTo>
                    <a:lnTo>
                      <a:pt x="1822967" y="0"/>
                    </a:lnTo>
                    <a:lnTo>
                      <a:pt x="1822967" y="571059"/>
                    </a:lnTo>
                    <a:lnTo>
                      <a:pt x="0" y="57105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5">
                  <a:extLst>
                    <a:ext uri="{96DAC541-7B7A-43D3-8B79-37D633B846F1}">
                      <asvg:svgBlip xmlns:asvg="http://schemas.microsoft.com/office/drawing/2016/SVG/main" xmlns="" r:embed="rId26"/>
                    </a:ext>
                  </a:extLst>
                </a:blip>
                <a:srcRect/>
                <a:stretch>
                  <a:fillRect l="-55112" t="-12408" r="-1022819"/>
                </a:stretch>
              </a:blipFill>
            </p:spPr>
          </p:sp>
          <p:sp>
            <p:nvSpPr>
              <p:cNvPr id="35" name="Freeform 6"/>
              <p:cNvSpPr/>
              <p:nvPr/>
            </p:nvSpPr>
            <p:spPr>
              <a:xfrm>
                <a:off x="2843591" y="7623332"/>
                <a:ext cx="585409" cy="644368"/>
              </a:xfrm>
              <a:custGeom>
                <a:avLst/>
                <a:gdLst/>
                <a:ahLst/>
                <a:cxnLst/>
                <a:rect l="l" t="t" r="r" b="b"/>
                <a:pathLst>
                  <a:path w="13843840" h="571058">
                    <a:moveTo>
                      <a:pt x="0" y="0"/>
                    </a:moveTo>
                    <a:lnTo>
                      <a:pt x="13843840" y="0"/>
                    </a:lnTo>
                    <a:lnTo>
                      <a:pt x="13843840" y="571059"/>
                    </a:lnTo>
                    <a:lnTo>
                      <a:pt x="0" y="57105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5">
                  <a:extLst>
                    <a:ext uri="{96DAC541-7B7A-43D3-8B79-37D633B846F1}">
                      <asvg:svgBlip xmlns:asvg="http://schemas.microsoft.com/office/drawing/2016/SVG/main" xmlns="" r:embed="rId26"/>
                    </a:ext>
                  </a:extLst>
                </a:blip>
                <a:srcRect/>
                <a:stretch>
                  <a:fillRect l="12" t="-1" r="-2264827" b="8311"/>
                </a:stretch>
              </a:blipFill>
            </p:spPr>
          </p:sp>
        </p:grpSp>
      </p:grpSp>
      <p:grpSp>
        <p:nvGrpSpPr>
          <p:cNvPr id="43" name="Group 42"/>
          <p:cNvGrpSpPr/>
          <p:nvPr/>
        </p:nvGrpSpPr>
        <p:grpSpPr>
          <a:xfrm>
            <a:off x="3463892" y="7634608"/>
            <a:ext cx="4732157" cy="2435956"/>
            <a:chOff x="3463892" y="7634608"/>
            <a:chExt cx="4732157" cy="2435956"/>
          </a:xfrm>
        </p:grpSpPr>
        <p:sp>
          <p:nvSpPr>
            <p:cNvPr id="16" name="Freeform 16"/>
            <p:cNvSpPr/>
            <p:nvPr/>
          </p:nvSpPr>
          <p:spPr>
            <a:xfrm>
              <a:off x="7079096" y="9077650"/>
              <a:ext cx="1014471" cy="992914"/>
            </a:xfrm>
            <a:custGeom>
              <a:avLst/>
              <a:gdLst/>
              <a:ahLst/>
              <a:cxnLst/>
              <a:rect l="l" t="t" r="r" b="b"/>
              <a:pathLst>
                <a:path w="1014471" h="992914">
                  <a:moveTo>
                    <a:pt x="0" y="0"/>
                  </a:moveTo>
                  <a:lnTo>
                    <a:pt x="1014471" y="0"/>
                  </a:lnTo>
                  <a:lnTo>
                    <a:pt x="1014471" y="992914"/>
                  </a:lnTo>
                  <a:lnTo>
                    <a:pt x="0" y="9929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1">
                <a:extLst>
                  <a:ext uri="{96DAC541-7B7A-43D3-8B79-37D633B846F1}">
                    <asvg:svgBlip xmlns:asvg="http://schemas.microsoft.com/office/drawing/2016/SVG/main" xmlns="" r:embed="rId2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6976615" y="8502966"/>
              <a:ext cx="1219434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17">
                  <a:solidFill>
                    <a:srgbClr val="FFFFFF"/>
                  </a:solidFill>
                  <a:latin typeface="Open Sans"/>
                </a:rPr>
                <a:t>8:30</a:t>
              </a:r>
            </a:p>
          </p:txBody>
        </p:sp>
        <p:sp>
          <p:nvSpPr>
            <p:cNvPr id="37" name="Freeform 6"/>
            <p:cNvSpPr/>
            <p:nvPr/>
          </p:nvSpPr>
          <p:spPr>
            <a:xfrm>
              <a:off x="3463892" y="7634608"/>
              <a:ext cx="4419600" cy="644368"/>
            </a:xfrm>
            <a:custGeom>
              <a:avLst/>
              <a:gdLst/>
              <a:ahLst/>
              <a:cxnLst/>
              <a:rect l="l" t="t" r="r" b="b"/>
              <a:pathLst>
                <a:path w="13843840" h="571058">
                  <a:moveTo>
                    <a:pt x="0" y="0"/>
                  </a:moveTo>
                  <a:lnTo>
                    <a:pt x="13843840" y="0"/>
                  </a:lnTo>
                  <a:lnTo>
                    <a:pt x="13843840" y="571059"/>
                  </a:lnTo>
                  <a:lnTo>
                    <a:pt x="0" y="57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rcRect/>
              <a:stretch>
                <a:fillRect l="-13925" t="-1" r="-199311" b="8311"/>
              </a:stretch>
            </a:blipFill>
          </p:spPr>
        </p:sp>
      </p:grpSp>
      <p:grpSp>
        <p:nvGrpSpPr>
          <p:cNvPr id="44" name="Group 43"/>
          <p:cNvGrpSpPr/>
          <p:nvPr/>
        </p:nvGrpSpPr>
        <p:grpSpPr>
          <a:xfrm>
            <a:off x="7924800" y="7628971"/>
            <a:ext cx="1196053" cy="1591472"/>
            <a:chOff x="7924800" y="7628971"/>
            <a:chExt cx="1196053" cy="1591472"/>
          </a:xfrm>
        </p:grpSpPr>
        <p:sp>
          <p:nvSpPr>
            <p:cNvPr id="17" name="Freeform 17"/>
            <p:cNvSpPr/>
            <p:nvPr/>
          </p:nvSpPr>
          <p:spPr>
            <a:xfrm>
              <a:off x="8331654" y="8629951"/>
              <a:ext cx="600246" cy="590492"/>
            </a:xfrm>
            <a:custGeom>
              <a:avLst/>
              <a:gdLst/>
              <a:ahLst/>
              <a:cxnLst/>
              <a:rect l="l" t="t" r="r" b="b"/>
              <a:pathLst>
                <a:path w="600246" h="590492">
                  <a:moveTo>
                    <a:pt x="0" y="0"/>
                  </a:moveTo>
                  <a:lnTo>
                    <a:pt x="600247" y="0"/>
                  </a:lnTo>
                  <a:lnTo>
                    <a:pt x="600247" y="590492"/>
                  </a:lnTo>
                  <a:lnTo>
                    <a:pt x="0" y="590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xmlns="" r:embed="rId2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8186855" y="8280841"/>
              <a:ext cx="933998" cy="325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80"/>
                </a:lnSpc>
                <a:spcBef>
                  <a:spcPct val="0"/>
                </a:spcBef>
              </a:pPr>
              <a:r>
                <a:rPr lang="en-US" sz="1914" spc="166" dirty="0">
                  <a:solidFill>
                    <a:srgbClr val="FF3131"/>
                  </a:solidFill>
                  <a:latin typeface="Open Sans"/>
                </a:rPr>
                <a:t>8:31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7924800" y="7628971"/>
              <a:ext cx="1143000" cy="638729"/>
              <a:chOff x="7924800" y="7628971"/>
              <a:chExt cx="1143000" cy="63872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8385788" y="7671263"/>
                <a:ext cx="682012" cy="571058"/>
              </a:xfrm>
              <a:custGeom>
                <a:avLst/>
                <a:gdLst/>
                <a:ahLst/>
                <a:cxnLst/>
                <a:rect l="l" t="t" r="r" b="b"/>
                <a:pathLst>
                  <a:path w="682012" h="571058">
                    <a:moveTo>
                      <a:pt x="0" y="0"/>
                    </a:moveTo>
                    <a:lnTo>
                      <a:pt x="682012" y="0"/>
                    </a:lnTo>
                    <a:lnTo>
                      <a:pt x="682012" y="571059"/>
                    </a:lnTo>
                    <a:lnTo>
                      <a:pt x="0" y="57105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2">
                  <a:extLst>
                    <a:ext uri="{96DAC541-7B7A-43D3-8B79-37D633B846F1}">
                      <asvg:svgBlip xmlns:asvg="http://schemas.microsoft.com/office/drawing/2016/SVG/main" xmlns="" r:embed="rId13"/>
                    </a:ext>
                  </a:extLst>
                </a:blip>
                <a:stretch>
                  <a:fillRect l="-643544" r="-1286308"/>
                </a:stretch>
              </a:blipFill>
            </p:spPr>
          </p:sp>
          <p:sp>
            <p:nvSpPr>
              <p:cNvPr id="39" name="Freeform 6"/>
              <p:cNvSpPr/>
              <p:nvPr/>
            </p:nvSpPr>
            <p:spPr>
              <a:xfrm>
                <a:off x="7924800" y="7628971"/>
                <a:ext cx="440864" cy="638729"/>
              </a:xfrm>
              <a:custGeom>
                <a:avLst/>
                <a:gdLst/>
                <a:ahLst/>
                <a:cxnLst/>
                <a:rect l="l" t="t" r="r" b="b"/>
                <a:pathLst>
                  <a:path w="13843840" h="571058">
                    <a:moveTo>
                      <a:pt x="0" y="0"/>
                    </a:moveTo>
                    <a:lnTo>
                      <a:pt x="13843840" y="0"/>
                    </a:lnTo>
                    <a:lnTo>
                      <a:pt x="13843840" y="571059"/>
                    </a:lnTo>
                    <a:lnTo>
                      <a:pt x="0" y="571059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25">
                  <a:extLst>
                    <a:ext uri="{96DAC541-7B7A-43D3-8B79-37D633B846F1}">
                      <asvg:svgBlip xmlns:asvg="http://schemas.microsoft.com/office/drawing/2016/SVG/main" xmlns="" r:embed="rId26"/>
                    </a:ext>
                  </a:extLst>
                </a:blip>
                <a:srcRect/>
                <a:stretch>
                  <a:fillRect l="-454720" t="6531" r="-2585426" b="4063"/>
                </a:stretch>
              </a:blipFill>
            </p:spPr>
          </p:sp>
        </p:grpSp>
      </p:grpSp>
      <p:grpSp>
        <p:nvGrpSpPr>
          <p:cNvPr id="47" name="Group 46"/>
          <p:cNvGrpSpPr/>
          <p:nvPr/>
        </p:nvGrpSpPr>
        <p:grpSpPr>
          <a:xfrm>
            <a:off x="9271960" y="7659987"/>
            <a:ext cx="2125837" cy="1791845"/>
            <a:chOff x="9271960" y="7659987"/>
            <a:chExt cx="2125837" cy="1791845"/>
          </a:xfrm>
        </p:grpSpPr>
        <p:sp>
          <p:nvSpPr>
            <p:cNvPr id="9" name="Freeform 9"/>
            <p:cNvSpPr/>
            <p:nvPr/>
          </p:nvSpPr>
          <p:spPr>
            <a:xfrm>
              <a:off x="10455811" y="7659987"/>
              <a:ext cx="682012" cy="571058"/>
            </a:xfrm>
            <a:custGeom>
              <a:avLst/>
              <a:gdLst/>
              <a:ahLst/>
              <a:cxnLst/>
              <a:rect l="l" t="t" r="r" b="b"/>
              <a:pathLst>
                <a:path w="682012" h="571058">
                  <a:moveTo>
                    <a:pt x="0" y="0"/>
                  </a:moveTo>
                  <a:lnTo>
                    <a:pt x="682012" y="0"/>
                  </a:lnTo>
                  <a:lnTo>
                    <a:pt x="682012" y="571059"/>
                  </a:lnTo>
                  <a:lnTo>
                    <a:pt x="0" y="57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2">
                <a:extLst>
                  <a:ext uri="{96DAC541-7B7A-43D3-8B79-37D633B846F1}">
                    <asvg:svgBlip xmlns:asvg="http://schemas.microsoft.com/office/drawing/2016/SVG/main" xmlns="" r:embed="rId33"/>
                  </a:ext>
                </a:extLst>
              </a:blip>
              <a:stretch>
                <a:fillRect l="-643544" r="-1286308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425011" y="8782857"/>
              <a:ext cx="743612" cy="668975"/>
            </a:xfrm>
            <a:custGeom>
              <a:avLst/>
              <a:gdLst/>
              <a:ahLst/>
              <a:cxnLst/>
              <a:rect l="l" t="t" r="r" b="b"/>
              <a:pathLst>
                <a:path w="871064" h="871064">
                  <a:moveTo>
                    <a:pt x="0" y="0"/>
                  </a:moveTo>
                  <a:lnTo>
                    <a:pt x="871064" y="0"/>
                  </a:lnTo>
                  <a:lnTo>
                    <a:pt x="871064" y="871063"/>
                  </a:lnTo>
                  <a:lnTo>
                    <a:pt x="0" y="8710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4">
                <a:extLst>
                  <a:ext uri="{96DAC541-7B7A-43D3-8B79-37D633B846F1}">
                    <asvg:svgBlip xmlns:asvg="http://schemas.microsoft.com/office/drawing/2016/SVG/main" xmlns="" r:embed="rId3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8" name="TextBox 28"/>
            <p:cNvSpPr txBox="1"/>
            <p:nvPr/>
          </p:nvSpPr>
          <p:spPr>
            <a:xfrm>
              <a:off x="10178363" y="8309735"/>
              <a:ext cx="1219434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17" dirty="0">
                  <a:solidFill>
                    <a:srgbClr val="00BF63"/>
                  </a:solidFill>
                  <a:latin typeface="Open Sans"/>
                </a:rPr>
                <a:t>8:45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9271960" y="7909516"/>
              <a:ext cx="1183851" cy="72000"/>
            </a:xfrm>
            <a:prstGeom prst="rect">
              <a:avLst/>
            </a:prstGeom>
            <a:solidFill>
              <a:srgbClr val="FF31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2649200" y="7658100"/>
            <a:ext cx="4658508" cy="1824674"/>
            <a:chOff x="12649200" y="7658100"/>
            <a:chExt cx="4658508" cy="1824674"/>
          </a:xfrm>
        </p:grpSpPr>
        <p:sp>
          <p:nvSpPr>
            <p:cNvPr id="12" name="Freeform 12"/>
            <p:cNvSpPr/>
            <p:nvPr/>
          </p:nvSpPr>
          <p:spPr>
            <a:xfrm>
              <a:off x="16332553" y="8741928"/>
              <a:ext cx="807207" cy="740846"/>
            </a:xfrm>
            <a:custGeom>
              <a:avLst/>
              <a:gdLst/>
              <a:ahLst/>
              <a:cxnLst/>
              <a:rect l="l" t="t" r="r" b="b"/>
              <a:pathLst>
                <a:path w="1020048" h="1031654">
                  <a:moveTo>
                    <a:pt x="0" y="0"/>
                  </a:moveTo>
                  <a:lnTo>
                    <a:pt x="1020048" y="0"/>
                  </a:lnTo>
                  <a:lnTo>
                    <a:pt x="1020048" y="1031654"/>
                  </a:lnTo>
                  <a:lnTo>
                    <a:pt x="0" y="1031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6">
                <a:extLst>
                  <a:ext uri="{96DAC541-7B7A-43D3-8B79-37D633B846F1}">
                    <asvg:svgBlip xmlns:asvg="http://schemas.microsoft.com/office/drawing/2016/SVG/main" xmlns="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0" name="TextBox 30"/>
            <p:cNvSpPr txBox="1"/>
            <p:nvPr/>
          </p:nvSpPr>
          <p:spPr>
            <a:xfrm>
              <a:off x="16088274" y="8317959"/>
              <a:ext cx="1219434" cy="422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 spc="217" dirty="0">
                  <a:solidFill>
                    <a:srgbClr val="FFFFFF"/>
                  </a:solidFill>
                  <a:latin typeface="Open Sans"/>
                </a:rPr>
                <a:t>17:30</a:t>
              </a:r>
            </a:p>
          </p:txBody>
        </p:sp>
        <p:sp>
          <p:nvSpPr>
            <p:cNvPr id="48" name="Freeform 6"/>
            <p:cNvSpPr/>
            <p:nvPr/>
          </p:nvSpPr>
          <p:spPr>
            <a:xfrm>
              <a:off x="12649200" y="7658100"/>
              <a:ext cx="4337206" cy="616899"/>
            </a:xfrm>
            <a:custGeom>
              <a:avLst/>
              <a:gdLst/>
              <a:ahLst/>
              <a:cxnLst/>
              <a:rect l="l" t="t" r="r" b="b"/>
              <a:pathLst>
                <a:path w="13843840" h="571058">
                  <a:moveTo>
                    <a:pt x="0" y="0"/>
                  </a:moveTo>
                  <a:lnTo>
                    <a:pt x="13843840" y="0"/>
                  </a:lnTo>
                  <a:lnTo>
                    <a:pt x="13843840" y="571059"/>
                  </a:lnTo>
                  <a:lnTo>
                    <a:pt x="0" y="571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5">
                <a:extLst>
                  <a:ext uri="{96DAC541-7B7A-43D3-8B79-37D633B846F1}">
                    <asvg:svgBlip xmlns:asvg="http://schemas.microsoft.com/office/drawing/2016/SVG/main" xmlns="" r:embed="rId26"/>
                  </a:ext>
                </a:extLst>
              </a:blip>
              <a:srcRect/>
              <a:stretch>
                <a:fillRect l="-214180" t="2532" r="-5" b="4900"/>
              </a:stretch>
            </a:blipFill>
          </p:spPr>
        </p:sp>
      </p:grpSp>
      <p:sp>
        <p:nvSpPr>
          <p:cNvPr id="53" name="Freeform 4"/>
          <p:cNvSpPr/>
          <p:nvPr/>
        </p:nvSpPr>
        <p:spPr>
          <a:xfrm>
            <a:off x="6208842" y="1409700"/>
            <a:ext cx="5824022" cy="5808629"/>
          </a:xfrm>
          <a:custGeom>
            <a:avLst/>
            <a:gdLst/>
            <a:ahLst/>
            <a:cxnLst/>
            <a:rect l="l" t="t" r="r" b="b"/>
            <a:pathLst>
              <a:path w="7765363" h="7744839">
                <a:moveTo>
                  <a:pt x="0" y="0"/>
                </a:moveTo>
                <a:lnTo>
                  <a:pt x="7765363" y="0"/>
                </a:lnTo>
                <a:lnTo>
                  <a:pt x="7765363" y="7744839"/>
                </a:lnTo>
                <a:lnTo>
                  <a:pt x="0" y="7744839"/>
                </a:lnTo>
                <a:lnTo>
                  <a:pt x="0" y="0"/>
                </a:lnTo>
                <a:close/>
              </a:path>
            </a:pathLst>
          </a:custGeom>
          <a:blipFill>
            <a:blip r:embed="rId37"/>
            <a:stretch>
              <a:fillRect t="-132" b="-132"/>
            </a:stretch>
          </a:blipFill>
          <a:ln w="152400" cap="sq">
            <a:solidFill>
              <a:srgbClr val="D6D6D6"/>
            </a:solidFill>
            <a:prstDash val="solid"/>
            <a:miter/>
          </a:ln>
        </p:spPr>
      </p:sp>
      <p:sp>
        <p:nvSpPr>
          <p:cNvPr id="23" name="TextBox 23"/>
          <p:cNvSpPr txBox="1"/>
          <p:nvPr/>
        </p:nvSpPr>
        <p:spPr>
          <a:xfrm>
            <a:off x="0" y="708871"/>
            <a:ext cx="18288000" cy="1285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00"/>
              </a:lnSpc>
              <a:spcBef>
                <a:spcPct val="0"/>
              </a:spcBef>
            </a:pPr>
            <a:r>
              <a:rPr lang="en-US" sz="9000" spc="89" dirty="0">
                <a:solidFill>
                  <a:srgbClr val="FA5B35"/>
                </a:solidFill>
                <a:latin typeface="Open Sans Bold"/>
              </a:rPr>
              <a:t>The D-Day for Sophie</a:t>
            </a:r>
          </a:p>
        </p:txBody>
      </p:sp>
      <p:pic>
        <p:nvPicPr>
          <p:cNvPr id="55" name="Bank Phon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796.653"/>
                </p14:media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7639810" y="10341287"/>
            <a:ext cx="487363" cy="487363"/>
          </a:xfrm>
          <a:prstGeom prst="rect">
            <a:avLst/>
          </a:prstGeom>
        </p:spPr>
      </p:pic>
      <p:pic>
        <p:nvPicPr>
          <p:cNvPr id="56" name="Cellular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end="1058.3061"/>
                </p14:media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8623510" y="10408198"/>
            <a:ext cx="487363" cy="487363"/>
          </a:xfrm>
          <a:prstGeom prst="rect">
            <a:avLst/>
          </a:prstGeom>
        </p:spPr>
      </p:pic>
      <p:pic>
        <p:nvPicPr>
          <p:cNvPr id="57" name="Continental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174161" y="10419537"/>
            <a:ext cx="487363" cy="487363"/>
          </a:xfrm>
          <a:prstGeom prst="rect">
            <a:avLst/>
          </a:prstGeom>
        </p:spPr>
      </p:pic>
      <p:pic>
        <p:nvPicPr>
          <p:cNvPr id="58" name="Cordless Phon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end="5138.5102"/>
                </p14:media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9794780" y="10467328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4316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23457E-7 L -0.16953 -0.00077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8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4767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3317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4997" fill="hold"/>
                                        <p:tgtEl>
                                          <p:spTgt spid="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audio>
              <p:cMediaNode vol="8000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audio>
              <p:cMediaNode vol="8000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audio>
              <p:cMediaNode vol="8000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8"/>
                </p:tgtEl>
              </p:cMediaNode>
            </p:audio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965043" y="1501203"/>
            <a:ext cx="13740307" cy="6121286"/>
          </a:xfrm>
          <a:custGeom>
            <a:avLst/>
            <a:gdLst/>
            <a:ahLst/>
            <a:cxnLst/>
            <a:rect l="l" t="t" r="r" b="b"/>
            <a:pathLst>
              <a:path w="13740307" h="6121286">
                <a:moveTo>
                  <a:pt x="0" y="0"/>
                </a:moveTo>
                <a:lnTo>
                  <a:pt x="13740308" y="0"/>
                </a:lnTo>
                <a:lnTo>
                  <a:pt x="13740308" y="6121286"/>
                </a:lnTo>
                <a:lnTo>
                  <a:pt x="0" y="6121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327" b="-41224"/>
            </a:stretch>
          </a:blipFill>
          <a:ln w="209550" cap="sq">
            <a:solidFill>
              <a:srgbClr val="D6D6D6"/>
            </a:solidFill>
            <a:prstDash val="solid"/>
            <a:miter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308595" y="541718"/>
            <a:ext cx="6612745" cy="7701452"/>
            <a:chOff x="0" y="0"/>
            <a:chExt cx="13561060" cy="15793720"/>
          </a:xfrm>
        </p:grpSpPr>
        <p:sp>
          <p:nvSpPr>
            <p:cNvPr id="5" name="Freeform 5"/>
            <p:cNvSpPr/>
            <p:nvPr/>
          </p:nvSpPr>
          <p:spPr>
            <a:xfrm>
              <a:off x="508000" y="508000"/>
              <a:ext cx="12052300" cy="14707870"/>
            </a:xfrm>
            <a:custGeom>
              <a:avLst/>
              <a:gdLst/>
              <a:ahLst/>
              <a:cxnLst/>
              <a:rect l="l" t="t" r="r" b="b"/>
              <a:pathLst>
                <a:path w="12052300" h="14707870">
                  <a:moveTo>
                    <a:pt x="10295890" y="14707870"/>
                  </a:moveTo>
                  <a:lnTo>
                    <a:pt x="0" y="13376911"/>
                  </a:lnTo>
                  <a:lnTo>
                    <a:pt x="1756410" y="0"/>
                  </a:lnTo>
                  <a:lnTo>
                    <a:pt x="12052300" y="1330960"/>
                  </a:lnTo>
                  <a:lnTo>
                    <a:pt x="10295890" y="14707870"/>
                  </a:lnTo>
                  <a:close/>
                </a:path>
              </a:pathLst>
            </a:custGeom>
            <a:blipFill>
              <a:blip r:embed="rId5"/>
              <a:stretch>
                <a:fillRect l="-15423" r="-67741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-21590"/>
              <a:ext cx="13561061" cy="15815310"/>
            </a:xfrm>
            <a:custGeom>
              <a:avLst/>
              <a:gdLst/>
              <a:ahLst/>
              <a:cxnLst/>
              <a:rect l="l" t="t" r="r" b="b"/>
              <a:pathLst>
                <a:path w="13561061" h="15815310">
                  <a:moveTo>
                    <a:pt x="13561061" y="15815310"/>
                  </a:moveTo>
                  <a:lnTo>
                    <a:pt x="0" y="15815310"/>
                  </a:lnTo>
                  <a:lnTo>
                    <a:pt x="0" y="0"/>
                  </a:lnTo>
                  <a:lnTo>
                    <a:pt x="13561061" y="0"/>
                  </a:lnTo>
                  <a:lnTo>
                    <a:pt x="13561061" y="15815310"/>
                  </a:lnTo>
                  <a:close/>
                </a:path>
              </a:pathLst>
            </a:custGeom>
            <a:blipFill>
              <a:blip r:embed="rId6"/>
              <a:stretch>
                <a:fillRect t="-144" b="-144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657979" y="2982304"/>
            <a:ext cx="8144002" cy="3093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201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919" b="0" i="0" u="none" strike="noStrike" kern="1200" cap="none" spc="109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What </a:t>
            </a:r>
            <a:r>
              <a:rPr kumimoji="0" lang="en-US" sz="10919" b="0" i="0" u="none" strike="noStrike" kern="1200" cap="none" spc="109" normalizeH="0" baseline="0" noProof="0" dirty="0" smtClean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happened</a:t>
            </a:r>
            <a:r>
              <a:rPr kumimoji="0" lang="en-US" sz="10919" b="0" i="0" u="none" strike="noStrike" kern="1200" cap="none" spc="109" normalizeH="0" baseline="0" noProof="0" dirty="0">
                <a:ln>
                  <a:noFill/>
                </a:ln>
                <a:solidFill>
                  <a:srgbClr val="2D2A29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?</a:t>
            </a:r>
          </a:p>
        </p:txBody>
      </p:sp>
      <p:sp>
        <p:nvSpPr>
          <p:cNvPr id="9" name="Freeform 11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2273" t="-33913" r="-472110" b="-40329"/>
            </a:stretch>
          </a:blipFill>
        </p:spPr>
      </p:sp>
      <p:sp>
        <p:nvSpPr>
          <p:cNvPr id="10" name="TextBox 12"/>
          <p:cNvSpPr txBox="1"/>
          <p:nvPr/>
        </p:nvSpPr>
        <p:spPr>
          <a:xfrm>
            <a:off x="13376762" y="9627744"/>
            <a:ext cx="4038005" cy="3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82"/>
              </a:lnSpc>
              <a:spcBef>
                <a:spcPct val="0"/>
              </a:spcBef>
            </a:pPr>
            <a:r>
              <a:rPr lang="en-US" sz="2344" spc="204" dirty="0" smtClean="0">
                <a:solidFill>
                  <a:srgbClr val="FFFFFF"/>
                </a:solidFill>
                <a:latin typeface="Open Sans"/>
              </a:rPr>
              <a:t>Sophie’s story</a:t>
            </a:r>
            <a:endParaRPr lang="en-US" sz="2344" spc="204" dirty="0">
              <a:solidFill>
                <a:srgbClr val="FFFFFF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88680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0" y="8557468"/>
            <a:ext cx="18288000" cy="5941398"/>
          </a:xfrm>
          <a:custGeom>
            <a:avLst/>
            <a:gdLst/>
            <a:ahLst/>
            <a:cxnLst/>
            <a:rect l="l" t="t" r="r" b="b"/>
            <a:pathLst>
              <a:path w="18288000" h="5941398">
                <a:moveTo>
                  <a:pt x="0" y="0"/>
                </a:moveTo>
                <a:lnTo>
                  <a:pt x="18288000" y="0"/>
                </a:lnTo>
                <a:lnTo>
                  <a:pt x="18288000" y="5941398"/>
                </a:lnTo>
                <a:lnTo>
                  <a:pt x="0" y="5941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07806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178901A2-E1F6-A48C-817A-A69E3CE3401B}"/>
              </a:ext>
            </a:extLst>
          </p:cNvPr>
          <p:cNvGrpSpPr/>
          <p:nvPr/>
        </p:nvGrpSpPr>
        <p:grpSpPr>
          <a:xfrm>
            <a:off x="7001002" y="4152845"/>
            <a:ext cx="5243035" cy="3370214"/>
            <a:chOff x="7001002" y="4152845"/>
            <a:chExt cx="5243035" cy="3370214"/>
          </a:xfrm>
        </p:grpSpPr>
        <p:grpSp>
          <p:nvGrpSpPr>
            <p:cNvPr id="4" name="Group 4"/>
            <p:cNvGrpSpPr/>
            <p:nvPr/>
          </p:nvGrpSpPr>
          <p:grpSpPr>
            <a:xfrm>
              <a:off x="8021217" y="4152845"/>
              <a:ext cx="3491842" cy="1209553"/>
              <a:chOff x="0" y="0"/>
              <a:chExt cx="4655789" cy="1612737"/>
            </a:xfrm>
          </p:grpSpPr>
          <p:sp>
            <p:nvSpPr>
              <p:cNvPr id="5" name="AutoShape 5"/>
              <p:cNvSpPr/>
              <p:nvPr/>
            </p:nvSpPr>
            <p:spPr>
              <a:xfrm flipH="1" flipV="1">
                <a:off x="2166687" y="164158"/>
                <a:ext cx="2479147" cy="1431336"/>
              </a:xfrm>
              <a:prstGeom prst="line">
                <a:avLst/>
              </a:prstGeom>
              <a:ln w="3982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AutoShape 6"/>
              <p:cNvSpPr/>
              <p:nvPr/>
            </p:nvSpPr>
            <p:spPr>
              <a:xfrm flipV="1">
                <a:off x="9955" y="164158"/>
                <a:ext cx="2136822" cy="1233695"/>
              </a:xfrm>
              <a:prstGeom prst="line">
                <a:avLst/>
              </a:prstGeom>
              <a:ln w="39820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" name="Group 7"/>
              <p:cNvGrpSpPr/>
              <p:nvPr/>
            </p:nvGrpSpPr>
            <p:grpSpPr>
              <a:xfrm>
                <a:off x="2009816" y="0"/>
                <a:ext cx="293831" cy="293831"/>
                <a:chOff x="0" y="0"/>
                <a:chExt cx="812800" cy="812800"/>
              </a:xfrm>
            </p:grpSpPr>
            <p:sp>
              <p:nvSpPr>
                <p:cNvPr id="8" name="Freeform 8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D6D6D6"/>
                </a:solidFill>
                <a:ln w="85725" cap="sq">
                  <a:solidFill>
                    <a:srgbClr val="D6D6D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" name="TextBox 9"/>
                <p:cNvSpPr txBox="1"/>
                <p:nvPr/>
              </p:nvSpPr>
              <p:spPr>
                <a:xfrm>
                  <a:off x="76200" y="-171450"/>
                  <a:ext cx="660400" cy="9080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5463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" name="Freeform 10"/>
            <p:cNvSpPr/>
            <p:nvPr/>
          </p:nvSpPr>
          <p:spPr>
            <a:xfrm>
              <a:off x="7272304" y="5178043"/>
              <a:ext cx="4700431" cy="2345016"/>
            </a:xfrm>
            <a:custGeom>
              <a:avLst/>
              <a:gdLst/>
              <a:ahLst/>
              <a:cxnLst/>
              <a:rect l="l" t="t" r="r" b="b"/>
              <a:pathLst>
                <a:path w="4700431" h="2345016">
                  <a:moveTo>
                    <a:pt x="0" y="0"/>
                  </a:moveTo>
                  <a:lnTo>
                    <a:pt x="4700431" y="0"/>
                  </a:lnTo>
                  <a:lnTo>
                    <a:pt x="4700431" y="2345016"/>
                  </a:lnTo>
                  <a:lnTo>
                    <a:pt x="0" y="2345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025" t="-21220" r="-10204" b="-52371"/>
              </a:stretch>
            </a:blipFill>
            <a:ln w="209550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001002" y="5605250"/>
              <a:ext cx="5243035" cy="1538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598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36" b="0" i="0" u="none" strike="noStrike" kern="1200" cap="none" spc="54" normalizeH="0" baseline="0" noProof="0" dirty="0">
                  <a:ln>
                    <a:noFill/>
                  </a:ln>
                  <a:solidFill>
                    <a:srgbClr val="2D2A29"/>
                  </a:solidFill>
                  <a:effectLst/>
                  <a:uLnTx/>
                  <a:uFillTx/>
                  <a:latin typeface="Decalotype Bold"/>
                  <a:ea typeface="+mn-ea"/>
                  <a:cs typeface="+mn-cs"/>
                </a:rPr>
                <a:t>No knowledge based</a:t>
              </a: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D662C43D-AA1F-D0D7-EC99-F0975A0CBAEE}"/>
              </a:ext>
            </a:extLst>
          </p:cNvPr>
          <p:cNvGrpSpPr/>
          <p:nvPr/>
        </p:nvGrpSpPr>
        <p:grpSpPr>
          <a:xfrm>
            <a:off x="1284600" y="2890527"/>
            <a:ext cx="5202052" cy="3295918"/>
            <a:chOff x="1284600" y="2890527"/>
            <a:chExt cx="5202052" cy="3295918"/>
          </a:xfrm>
        </p:grpSpPr>
        <p:grpSp>
          <p:nvGrpSpPr>
            <p:cNvPr id="11" name="Group 11"/>
            <p:cNvGrpSpPr/>
            <p:nvPr/>
          </p:nvGrpSpPr>
          <p:grpSpPr>
            <a:xfrm>
              <a:off x="2732806" y="2890527"/>
              <a:ext cx="2829668" cy="980180"/>
              <a:chOff x="0" y="0"/>
              <a:chExt cx="3772890" cy="1306906"/>
            </a:xfrm>
          </p:grpSpPr>
          <p:sp>
            <p:nvSpPr>
              <p:cNvPr id="12" name="AutoShape 12"/>
              <p:cNvSpPr/>
              <p:nvPr/>
            </p:nvSpPr>
            <p:spPr>
              <a:xfrm flipH="1" flipV="1">
                <a:off x="1755808" y="133028"/>
                <a:ext cx="2009015" cy="1159905"/>
              </a:xfrm>
              <a:prstGeom prst="line">
                <a:avLst/>
              </a:prstGeom>
              <a:ln w="32269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AutoShape 13"/>
              <p:cNvSpPr/>
              <p:nvPr/>
            </p:nvSpPr>
            <p:spPr>
              <a:xfrm flipV="1">
                <a:off x="8067" y="133028"/>
                <a:ext cx="1731607" cy="999744"/>
              </a:xfrm>
              <a:prstGeom prst="line">
                <a:avLst/>
              </a:prstGeom>
              <a:ln w="32269" cap="flat">
                <a:solidFill>
                  <a:srgbClr val="FFFFFF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4" name="Group 14"/>
              <p:cNvGrpSpPr/>
              <p:nvPr/>
            </p:nvGrpSpPr>
            <p:grpSpPr>
              <a:xfrm>
                <a:off x="1628686" y="0"/>
                <a:ext cx="238110" cy="238110"/>
                <a:chOff x="0" y="0"/>
                <a:chExt cx="812800" cy="812800"/>
              </a:xfrm>
            </p:grpSpPr>
            <p:sp>
              <p:nvSpPr>
                <p:cNvPr id="15" name="Freeform 15"/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D6D6D6"/>
                </a:solidFill>
                <a:ln w="85725" cap="sq">
                  <a:solidFill>
                    <a:srgbClr val="D6D6D6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TextBox 16"/>
                <p:cNvSpPr txBox="1"/>
                <p:nvPr/>
              </p:nvSpPr>
              <p:spPr>
                <a:xfrm>
                  <a:off x="76200" y="-171450"/>
                  <a:ext cx="660400" cy="9080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ts val="5463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1A7BA1E8-68B8-01D2-F6BD-347DF7BBC74F}"/>
                </a:ext>
              </a:extLst>
            </p:cNvPr>
            <p:cNvGrpSpPr/>
            <p:nvPr/>
          </p:nvGrpSpPr>
          <p:grpSpPr>
            <a:xfrm>
              <a:off x="1284600" y="3704965"/>
              <a:ext cx="5202052" cy="2481480"/>
              <a:chOff x="1284600" y="3704965"/>
              <a:chExt cx="5202052" cy="248148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651134" y="3704965"/>
                <a:ext cx="4461389" cy="2481480"/>
              </a:xfrm>
              <a:custGeom>
                <a:avLst/>
                <a:gdLst/>
                <a:ahLst/>
                <a:cxnLst/>
                <a:rect l="l" t="t" r="r" b="b"/>
                <a:pathLst>
                  <a:path w="4461389" h="2481480">
                    <a:moveTo>
                      <a:pt x="0" y="0"/>
                    </a:moveTo>
                    <a:lnTo>
                      <a:pt x="4461389" y="0"/>
                    </a:lnTo>
                    <a:lnTo>
                      <a:pt x="4461389" y="2481480"/>
                    </a:lnTo>
                    <a:lnTo>
                      <a:pt x="0" y="248148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471" r="-471" b="-32936"/>
                </a:stretch>
              </a:blipFill>
              <a:ln w="209550" cap="sq">
                <a:solidFill>
                  <a:srgbClr val="D6D6D6"/>
                </a:soli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CH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1284600" y="4200470"/>
                <a:ext cx="5202052" cy="15258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5933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394" b="0" i="0" u="none" strike="noStrike" kern="1200" cap="none" spc="53" normalizeH="0" baseline="0" noProof="0" dirty="0">
                    <a:ln>
                      <a:noFill/>
                    </a:ln>
                    <a:solidFill>
                      <a:srgbClr val="2D2A29"/>
                    </a:solidFill>
                    <a:effectLst/>
                    <a:uLnTx/>
                    <a:uFillTx/>
                    <a:latin typeface="Decalotype Bold"/>
                    <a:ea typeface="+mn-ea"/>
                    <a:cs typeface="+mn-cs"/>
                  </a:rPr>
                  <a:t>Stakeholder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ts val="5933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394" b="0" i="0" u="none" strike="noStrike" kern="1200" cap="none" spc="53" normalizeH="0" baseline="0" noProof="0" dirty="0">
                    <a:ln>
                      <a:noFill/>
                    </a:ln>
                    <a:solidFill>
                      <a:srgbClr val="2D2A29"/>
                    </a:solidFill>
                    <a:effectLst/>
                    <a:uLnTx/>
                    <a:uFillTx/>
                    <a:latin typeface="Decalotype Bold"/>
                    <a:ea typeface="+mn-ea"/>
                    <a:cs typeface="+mn-cs"/>
                  </a:rPr>
                  <a:t>Unidentified</a:t>
                </a:r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3353988" y="654171"/>
            <a:ext cx="11905684" cy="1213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392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38" b="0" i="0" u="none" strike="noStrike" kern="1200" cap="none" spc="8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Post-mortem outcomes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8823AB7-51DE-2B72-1983-8DF06AFB6D8E}"/>
              </a:ext>
            </a:extLst>
          </p:cNvPr>
          <p:cNvGrpSpPr/>
          <p:nvPr/>
        </p:nvGrpSpPr>
        <p:grpSpPr>
          <a:xfrm>
            <a:off x="12379275" y="2984566"/>
            <a:ext cx="5202052" cy="3295917"/>
            <a:chOff x="12379275" y="2984566"/>
            <a:chExt cx="5202052" cy="3295917"/>
          </a:xfrm>
        </p:grpSpPr>
        <p:sp>
          <p:nvSpPr>
            <p:cNvPr id="27" name="Freeform 27"/>
            <p:cNvSpPr/>
            <p:nvPr/>
          </p:nvSpPr>
          <p:spPr>
            <a:xfrm>
              <a:off x="12762184" y="3799003"/>
              <a:ext cx="4461389" cy="2481480"/>
            </a:xfrm>
            <a:custGeom>
              <a:avLst/>
              <a:gdLst/>
              <a:ahLst/>
              <a:cxnLst/>
              <a:rect l="l" t="t" r="r" b="b"/>
              <a:pathLst>
                <a:path w="4461389" h="2481480">
                  <a:moveTo>
                    <a:pt x="0" y="0"/>
                  </a:moveTo>
                  <a:lnTo>
                    <a:pt x="4461389" y="0"/>
                  </a:lnTo>
                  <a:lnTo>
                    <a:pt x="4461389" y="2481480"/>
                  </a:lnTo>
                  <a:lnTo>
                    <a:pt x="0" y="2481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71" r="-471" b="-32936"/>
              </a:stretch>
            </a:blipFill>
            <a:ln w="209550" cap="sq">
              <a:solidFill>
                <a:srgbClr val="D6D6D6"/>
              </a:soli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1BFC19B6-3D64-5253-91EF-D5ABF7385C31}"/>
                </a:ext>
              </a:extLst>
            </p:cNvPr>
            <p:cNvGrpSpPr/>
            <p:nvPr/>
          </p:nvGrpSpPr>
          <p:grpSpPr>
            <a:xfrm>
              <a:off x="12379275" y="2984566"/>
              <a:ext cx="5202052" cy="2841905"/>
              <a:chOff x="12379275" y="2984566"/>
              <a:chExt cx="5202052" cy="2841905"/>
            </a:xfrm>
          </p:grpSpPr>
          <p:grpSp>
            <p:nvGrpSpPr>
              <p:cNvPr id="21" name="Group 21"/>
              <p:cNvGrpSpPr/>
              <p:nvPr/>
            </p:nvGrpSpPr>
            <p:grpSpPr>
              <a:xfrm>
                <a:off x="14072990" y="2984566"/>
                <a:ext cx="2163341" cy="720399"/>
                <a:chOff x="305514" y="0"/>
                <a:chExt cx="2884454" cy="960532"/>
              </a:xfrm>
            </p:grpSpPr>
            <p:sp>
              <p:nvSpPr>
                <p:cNvPr id="22" name="AutoShape 22"/>
                <p:cNvSpPr/>
                <p:nvPr/>
              </p:nvSpPr>
              <p:spPr>
                <a:xfrm flipH="1" flipV="1">
                  <a:off x="1755808" y="133028"/>
                  <a:ext cx="1434160" cy="827504"/>
                </a:xfrm>
                <a:prstGeom prst="line">
                  <a:avLst/>
                </a:prstGeom>
                <a:ln w="32269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AutoShape 23"/>
                <p:cNvSpPr/>
                <p:nvPr/>
              </p:nvSpPr>
              <p:spPr>
                <a:xfrm flipV="1">
                  <a:off x="305514" y="133028"/>
                  <a:ext cx="1434160" cy="827504"/>
                </a:xfrm>
                <a:prstGeom prst="line">
                  <a:avLst/>
                </a:prstGeom>
                <a:ln w="32269" cap="flat">
                  <a:solidFill>
                    <a:srgbClr val="FFFFFF"/>
                  </a:solidFill>
                  <a:prstDash val="solid"/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CH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4" name="Group 24"/>
                <p:cNvGrpSpPr/>
                <p:nvPr/>
              </p:nvGrpSpPr>
              <p:grpSpPr>
                <a:xfrm>
                  <a:off x="1628686" y="0"/>
                  <a:ext cx="238110" cy="238110"/>
                  <a:chOff x="0" y="0"/>
                  <a:chExt cx="812800" cy="812800"/>
                </a:xfrm>
              </p:grpSpPr>
              <p:sp>
                <p:nvSpPr>
                  <p:cNvPr id="25" name="Freeform 25"/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>
                        <a:moveTo>
                          <a:pt x="406400" y="0"/>
                        </a:moveTo>
                        <a:cubicBezTo>
                          <a:pt x="181951" y="0"/>
                          <a:pt x="0" y="181951"/>
                          <a:pt x="0" y="406400"/>
                        </a:cubicBezTo>
                        <a:cubicBezTo>
                          <a:pt x="0" y="630849"/>
                          <a:pt x="181951" y="812800"/>
                          <a:pt x="406400" y="812800"/>
                        </a:cubicBezTo>
                        <a:cubicBezTo>
                          <a:pt x="630849" y="812800"/>
                          <a:pt x="812800" y="630849"/>
                          <a:pt x="812800" y="406400"/>
                        </a:cubicBezTo>
                        <a:cubicBezTo>
                          <a:pt x="812800" y="181951"/>
                          <a:pt x="630849" y="0"/>
                          <a:pt x="406400" y="0"/>
                        </a:cubicBezTo>
                        <a:close/>
                      </a:path>
                    </a:pathLst>
                  </a:custGeom>
                  <a:solidFill>
                    <a:srgbClr val="D6D6D6"/>
                  </a:solidFill>
                  <a:ln w="85725" cap="sq">
                    <a:solidFill>
                      <a:srgbClr val="D6D6D6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CH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TextBox 26"/>
                  <p:cNvSpPr txBox="1"/>
                  <p:nvPr/>
                </p:nvSpPr>
                <p:spPr>
                  <a:xfrm>
                    <a:off x="76200" y="-171450"/>
                    <a:ext cx="660400" cy="9080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ts val="5463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8" name="TextBox 28"/>
              <p:cNvSpPr txBox="1"/>
              <p:nvPr/>
            </p:nvSpPr>
            <p:spPr>
              <a:xfrm>
                <a:off x="12379275" y="4300641"/>
                <a:ext cx="5202052" cy="152583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5933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394" b="0" i="0" u="none" strike="noStrike" kern="1200" cap="none" spc="53" normalizeH="0" baseline="0" noProof="0" dirty="0">
                    <a:ln>
                      <a:noFill/>
                    </a:ln>
                    <a:solidFill>
                      <a:srgbClr val="2D2A29"/>
                    </a:solidFill>
                    <a:effectLst/>
                    <a:uLnTx/>
                    <a:uFillTx/>
                    <a:latin typeface="Decalotype Bold"/>
                    <a:ea typeface="+mn-ea"/>
                    <a:cs typeface="+mn-cs"/>
                  </a:rPr>
                  <a:t>Unperceived complexity</a:t>
                </a:r>
              </a:p>
            </p:txBody>
          </p:sp>
        </p:grpSp>
      </p:grpSp>
      <p:sp>
        <p:nvSpPr>
          <p:cNvPr id="29" name="Freeform 29"/>
          <p:cNvSpPr/>
          <p:nvPr/>
        </p:nvSpPr>
        <p:spPr>
          <a:xfrm>
            <a:off x="17581327" y="9535882"/>
            <a:ext cx="606300" cy="609939"/>
          </a:xfrm>
          <a:custGeom>
            <a:avLst/>
            <a:gdLst/>
            <a:ahLst/>
            <a:cxnLst/>
            <a:rect l="l" t="t" r="r" b="b"/>
            <a:pathLst>
              <a:path w="606300" h="609939">
                <a:moveTo>
                  <a:pt x="0" y="0"/>
                </a:moveTo>
                <a:lnTo>
                  <a:pt x="606301" y="0"/>
                </a:lnTo>
                <a:lnTo>
                  <a:pt x="606301" y="609939"/>
                </a:lnTo>
                <a:lnTo>
                  <a:pt x="0" y="6099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273" t="-33913" r="-472110" b="-40329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13376762" y="9627744"/>
            <a:ext cx="4038005" cy="39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282"/>
              </a:lnSpc>
              <a:spcBef>
                <a:spcPct val="0"/>
              </a:spcBef>
            </a:pPr>
            <a:r>
              <a:rPr lang="en-US" sz="2344" spc="204" dirty="0" smtClean="0">
                <a:solidFill>
                  <a:srgbClr val="FFFFFF"/>
                </a:solidFill>
                <a:latin typeface="Open Sans"/>
              </a:rPr>
              <a:t>Sophie’s story</a:t>
            </a:r>
            <a:endParaRPr lang="en-US" sz="2344" spc="204" dirty="0">
              <a:solidFill>
                <a:srgbClr val="FFFFFF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187133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0222" b="-10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CH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4321672" y="2328002"/>
            <a:ext cx="9530355" cy="5925883"/>
            <a:chOff x="0" y="0"/>
            <a:chExt cx="2510052" cy="15607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10052" cy="1560726"/>
            </a:xfrm>
            <a:custGeom>
              <a:avLst/>
              <a:gdLst/>
              <a:ahLst/>
              <a:cxnLst/>
              <a:rect l="l" t="t" r="r" b="b"/>
              <a:pathLst>
                <a:path w="2510052" h="1560726">
                  <a:moveTo>
                    <a:pt x="0" y="0"/>
                  </a:moveTo>
                  <a:lnTo>
                    <a:pt x="2510052" y="0"/>
                  </a:lnTo>
                  <a:lnTo>
                    <a:pt x="2510052" y="1560726"/>
                  </a:lnTo>
                  <a:lnTo>
                    <a:pt x="0" y="1560726"/>
                  </a:lnTo>
                  <a:close/>
                </a:path>
              </a:pathLst>
            </a:custGeom>
            <a:solidFill>
              <a:srgbClr val="1E1B1B"/>
            </a:solidFill>
            <a:ln w="266700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D6D6D6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47650"/>
              <a:ext cx="2510052" cy="18083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720397" y="2715950"/>
            <a:ext cx="8732906" cy="5171451"/>
            <a:chOff x="0" y="0"/>
            <a:chExt cx="2300025" cy="136202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00025" cy="1362028"/>
            </a:xfrm>
            <a:custGeom>
              <a:avLst/>
              <a:gdLst/>
              <a:ahLst/>
              <a:cxnLst/>
              <a:rect l="l" t="t" r="r" b="b"/>
              <a:pathLst>
                <a:path w="2300025" h="1362028">
                  <a:moveTo>
                    <a:pt x="0" y="0"/>
                  </a:moveTo>
                  <a:lnTo>
                    <a:pt x="2300025" y="0"/>
                  </a:lnTo>
                  <a:lnTo>
                    <a:pt x="2300025" y="1362028"/>
                  </a:lnTo>
                  <a:lnTo>
                    <a:pt x="0" y="1362028"/>
                  </a:lnTo>
                  <a:close/>
                </a:path>
              </a:pathLst>
            </a:custGeom>
            <a:solidFill>
              <a:srgbClr val="1E1B1B"/>
            </a:solidFill>
            <a:ln w="66675" cap="sq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D6D6D6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CH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47650"/>
              <a:ext cx="2300025" cy="16096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546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800397" y="3256631"/>
            <a:ext cx="8572906" cy="432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1347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316" b="0" i="0" u="none" strike="noStrike" kern="1200" cap="none" spc="5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ecalotype Bold"/>
                <a:ea typeface="+mn-ea"/>
                <a:cs typeface="+mn-cs"/>
              </a:rPr>
              <a:t>It’s all about Disciplined Agile!</a:t>
            </a:r>
          </a:p>
        </p:txBody>
      </p:sp>
    </p:spTree>
    <p:extLst>
      <p:ext uri="{BB962C8B-B14F-4D97-AF65-F5344CB8AC3E}">
        <p14:creationId xmlns:p14="http://schemas.microsoft.com/office/powerpoint/2010/main" val="3514330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1200</Words>
  <Application>Microsoft Office PowerPoint</Application>
  <PresentationFormat>Custom</PresentationFormat>
  <Paragraphs>414</Paragraphs>
  <Slides>59</Slides>
  <Notes>59</Notes>
  <HiddenSlides>0</HiddenSlides>
  <MMClips>6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5" baseType="lpstr">
      <vt:lpstr>Open Sans Bold</vt:lpstr>
      <vt:lpstr>Arial</vt:lpstr>
      <vt:lpstr>Calibri</vt:lpstr>
      <vt:lpstr>Decalotype Bold</vt:lpstr>
      <vt:lpstr>Decalotype</vt:lpstr>
      <vt:lpstr>DM Sans Bold</vt:lpstr>
      <vt:lpstr>Gochi Hand</vt:lpstr>
      <vt:lpstr>Open Sans</vt:lpstr>
      <vt:lpstr>Inter Bold</vt:lpstr>
      <vt:lpstr>TT Commons Pro</vt:lpstr>
      <vt:lpstr>Aileron</vt:lpstr>
      <vt:lpstr>Agrandir Ultra-Bold</vt:lpstr>
      <vt:lpstr>Aileron Bold</vt:lpstr>
      <vt:lpstr>Public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PMI Draft</dc:title>
  <dc:creator>Edwige FIACLOU</dc:creator>
  <cp:lastModifiedBy>Edwige FIACLOU</cp:lastModifiedBy>
  <cp:revision>61</cp:revision>
  <dcterms:created xsi:type="dcterms:W3CDTF">2006-08-16T00:00:00Z</dcterms:created>
  <dcterms:modified xsi:type="dcterms:W3CDTF">2024-05-18T06:28:47Z</dcterms:modified>
  <dc:identifier>DAGAmGq7HWE</dc:identifier>
</cp:coreProperties>
</file>